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3" r:id="rId3"/>
    <p:sldId id="273" r:id="rId4"/>
    <p:sldId id="298" r:id="rId5"/>
    <p:sldId id="299" r:id="rId6"/>
    <p:sldId id="260" r:id="rId7"/>
    <p:sldId id="259" r:id="rId8"/>
    <p:sldId id="265" r:id="rId9"/>
    <p:sldId id="266" r:id="rId10"/>
    <p:sldId id="267" r:id="rId11"/>
    <p:sldId id="268" r:id="rId12"/>
    <p:sldId id="306" r:id="rId13"/>
    <p:sldId id="300" r:id="rId14"/>
    <p:sldId id="301" r:id="rId15"/>
    <p:sldId id="293" r:id="rId16"/>
    <p:sldId id="302" r:id="rId17"/>
    <p:sldId id="274" r:id="rId18"/>
    <p:sldId id="303" r:id="rId19"/>
    <p:sldId id="305" r:id="rId20"/>
    <p:sldId id="304" r:id="rId21"/>
    <p:sldId id="276" r:id="rId22"/>
    <p:sldId id="277" r:id="rId23"/>
    <p:sldId id="295" r:id="rId24"/>
    <p:sldId id="296" r:id="rId25"/>
    <p:sldId id="278" r:id="rId26"/>
    <p:sldId id="307" r:id="rId27"/>
    <p:sldId id="280" r:id="rId28"/>
    <p:sldId id="281" r:id="rId29"/>
    <p:sldId id="282" r:id="rId30"/>
    <p:sldId id="297" r:id="rId31"/>
    <p:sldId id="284" r:id="rId32"/>
    <p:sldId id="308" r:id="rId33"/>
    <p:sldId id="285" r:id="rId34"/>
    <p:sldId id="286" r:id="rId35"/>
    <p:sldId id="291" r:id="rId36"/>
    <p:sldId id="309" r:id="rId3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94660"/>
  </p:normalViewPr>
  <p:slideViewPr>
    <p:cSldViewPr>
      <p:cViewPr varScale="1">
        <p:scale>
          <a:sx n="83" d="100"/>
          <a:sy n="83" d="100"/>
        </p:scale>
        <p:origin x="1493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56" name="矩形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82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035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481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435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任意多边形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任意多边形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6" name="任意多边形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任意多边形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任意多边形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任意多边形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任意多边形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1" name="任意多边形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2" name="任意多边形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任意多边形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4" name="任意多边形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5" name="任意多边形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6" name="任意多边形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7" name="任意多边形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74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982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470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252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18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305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直接连接符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grpSp>
        <p:nvGrpSpPr>
          <p:cNvPr id="14" name="组合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直接连接符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直接连接符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5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2019/11/28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9470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全球史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第四讲 波斯与</a:t>
            </a:r>
            <a:r>
              <a:rPr lang="zh-CN" altLang="en-US" dirty="0" smtClean="0"/>
              <a:t>希腊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3600" dirty="0" smtClean="0"/>
              <a:t>——</a:t>
            </a:r>
            <a:r>
              <a:rPr lang="zh-CN" altLang="en-US" sz="3600" dirty="0" smtClean="0"/>
              <a:t>从地中海东岸到环地中海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中国科学院大学</a:t>
            </a:r>
            <a:r>
              <a:rPr lang="en-US" altLang="zh-CN" dirty="0" smtClean="0"/>
              <a:t>2018</a:t>
            </a:r>
            <a:r>
              <a:rPr lang="zh-CN" altLang="en-US" dirty="0" smtClean="0"/>
              <a:t>年秋季</a:t>
            </a:r>
            <a:r>
              <a:rPr lang="zh-CN" altLang="en-US" dirty="0"/>
              <a:t>学期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65"/>
          <a:stretch/>
        </p:blipFill>
        <p:spPr bwMode="auto">
          <a:xfrm>
            <a:off x="3059832" y="45227"/>
            <a:ext cx="3189734" cy="3893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362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三、爱琴文明</a:t>
            </a:r>
            <a:r>
              <a:rPr lang="en-US" altLang="zh-CN" dirty="0"/>
              <a:t>(</a:t>
            </a:r>
            <a:r>
              <a:rPr lang="zh-CN" altLang="en-US" dirty="0"/>
              <a:t>前</a:t>
            </a:r>
            <a:r>
              <a:rPr lang="en-US" altLang="zh-CN" dirty="0"/>
              <a:t>3200-</a:t>
            </a:r>
            <a:r>
              <a:rPr lang="zh-CN" altLang="en-US" dirty="0"/>
              <a:t>前</a:t>
            </a:r>
            <a:r>
              <a:rPr lang="en-US" altLang="zh-CN" dirty="0"/>
              <a:t>1200</a:t>
            </a:r>
            <a:r>
              <a:rPr lang="zh-CN" altLang="en-US" dirty="0"/>
              <a:t>年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1556792"/>
            <a:ext cx="7916416" cy="5173832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印欧人文明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迈锡尼王朝（</a:t>
            </a:r>
            <a:r>
              <a:rPr lang="zh-CN" altLang="en-US" dirty="0"/>
              <a:t>伯罗奔尼</a:t>
            </a:r>
            <a:r>
              <a:rPr lang="zh-CN" altLang="en-US" dirty="0" smtClean="0"/>
              <a:t>撒半岛，前</a:t>
            </a:r>
            <a:r>
              <a:rPr lang="en-US" altLang="zh-CN" dirty="0"/>
              <a:t>1600-</a:t>
            </a:r>
            <a:r>
              <a:rPr lang="zh-CN" altLang="en-US" dirty="0"/>
              <a:t>前</a:t>
            </a:r>
            <a:r>
              <a:rPr lang="en-US" altLang="zh-CN" dirty="0"/>
              <a:t>1200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埃及式王权</a:t>
            </a:r>
            <a:r>
              <a:rPr lang="zh-CN" altLang="en-US" dirty="0"/>
              <a:t>政体；线形文字</a:t>
            </a:r>
            <a:r>
              <a:rPr lang="en-US" altLang="zh-CN" dirty="0" smtClean="0"/>
              <a:t>B</a:t>
            </a:r>
          </a:p>
          <a:p>
            <a:pPr lvl="2"/>
            <a:r>
              <a:rPr lang="zh-CN" altLang="en-US" dirty="0"/>
              <a:t>希腊诸神的名字已在线形文字</a:t>
            </a:r>
            <a:r>
              <a:rPr lang="en-US" altLang="zh-CN" dirty="0"/>
              <a:t>B</a:t>
            </a:r>
            <a:r>
              <a:rPr lang="zh-CN" altLang="en-US" dirty="0"/>
              <a:t>中出现，受苏美尔神话</a:t>
            </a:r>
            <a:r>
              <a:rPr lang="zh-CN" altLang="en-US" dirty="0" smtClean="0"/>
              <a:t>影响</a:t>
            </a:r>
            <a:endParaRPr lang="zh-CN" altLang="en-US" dirty="0"/>
          </a:p>
          <a:p>
            <a:pPr lvl="2"/>
            <a:r>
              <a:rPr lang="zh-CN" altLang="en-US" dirty="0"/>
              <a:t>前</a:t>
            </a:r>
            <a:r>
              <a:rPr lang="en-US" altLang="zh-CN" dirty="0"/>
              <a:t>1400s </a:t>
            </a:r>
            <a:r>
              <a:rPr lang="zh-CN" altLang="en-US" dirty="0"/>
              <a:t>取代克里特成为希腊文明中心</a:t>
            </a:r>
          </a:p>
          <a:p>
            <a:pPr lvl="1"/>
            <a:r>
              <a:rPr lang="zh-CN" altLang="en-US" dirty="0"/>
              <a:t>迈锡尼文明的衰落（约前</a:t>
            </a:r>
            <a:r>
              <a:rPr lang="en-US" altLang="zh-CN" dirty="0"/>
              <a:t>1200</a:t>
            </a:r>
            <a:r>
              <a:rPr lang="zh-CN" altLang="en-US" dirty="0"/>
              <a:t>年）</a:t>
            </a:r>
          </a:p>
          <a:p>
            <a:pPr lvl="2"/>
            <a:r>
              <a:rPr lang="zh-CN" altLang="en-US" dirty="0"/>
              <a:t>气候灾难？瘟疫？战争</a:t>
            </a:r>
            <a:r>
              <a:rPr lang="zh-CN" altLang="en-US" dirty="0" smtClean="0"/>
              <a:t>？东地中海贸易体系的崩坏？</a:t>
            </a:r>
            <a:endParaRPr lang="zh-CN" altLang="en-US" dirty="0"/>
          </a:p>
          <a:p>
            <a:pPr lvl="2"/>
            <a:r>
              <a:rPr lang="zh-CN" altLang="en-US" dirty="0"/>
              <a:t>人口锐减</a:t>
            </a:r>
          </a:p>
          <a:p>
            <a:pPr lvl="2"/>
            <a:r>
              <a:rPr lang="zh-CN" altLang="en-US" dirty="0"/>
              <a:t>特洛伊战争</a:t>
            </a:r>
          </a:p>
          <a:p>
            <a:pPr lvl="2"/>
            <a:r>
              <a:rPr lang="zh-CN" altLang="en-US" dirty="0"/>
              <a:t>多利安入侵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pPr lvl="3"/>
            <a:endParaRPr lang="zh-CN" altLang="en-US" dirty="0"/>
          </a:p>
          <a:p>
            <a:pPr lvl="1"/>
            <a:endParaRPr lang="zh-CN" altLang="en-US" dirty="0" smtClean="0"/>
          </a:p>
          <a:p>
            <a:endParaRPr lang="zh-CN" alt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13" r="3085"/>
          <a:stretch/>
        </p:blipFill>
        <p:spPr bwMode="auto">
          <a:xfrm>
            <a:off x="5646774" y="3356992"/>
            <a:ext cx="3468091" cy="3501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1486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四、英雄时代</a:t>
            </a:r>
            <a:r>
              <a:rPr lang="zh-CN" altLang="en-US" dirty="0" smtClean="0"/>
              <a:t>（前</a:t>
            </a:r>
            <a:r>
              <a:rPr lang="en-US" altLang="zh-CN" dirty="0" smtClean="0"/>
              <a:t>1200-</a:t>
            </a:r>
            <a:r>
              <a:rPr lang="zh-CN" altLang="en-US" dirty="0"/>
              <a:t>前</a:t>
            </a:r>
            <a:r>
              <a:rPr lang="en-US" altLang="zh-CN" dirty="0"/>
              <a:t>750</a:t>
            </a:r>
            <a:r>
              <a:rPr lang="zh-CN" altLang="en-US" dirty="0"/>
              <a:t>年）</a:t>
            </a:r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783560"/>
            <a:ext cx="7772400" cy="4741784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荷马史诗反映的</a:t>
            </a:r>
            <a:r>
              <a:rPr lang="zh-CN" altLang="en-US" dirty="0"/>
              <a:t>社会</a:t>
            </a:r>
            <a:r>
              <a:rPr lang="zh-CN" altLang="en-US" dirty="0" smtClean="0"/>
              <a:t>（因而又</a:t>
            </a:r>
            <a:r>
              <a:rPr lang="zh-CN" altLang="en-US" dirty="0"/>
              <a:t>称荷马时代）</a:t>
            </a:r>
            <a:endParaRPr lang="en-US" altLang="zh-CN" dirty="0" smtClean="0"/>
          </a:p>
          <a:p>
            <a:r>
              <a:rPr lang="zh-CN" altLang="en-US" dirty="0" smtClean="0"/>
              <a:t>黑暗时代？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人口锐减；大型建筑物遗迹减少</a:t>
            </a:r>
            <a:endParaRPr lang="en-US" altLang="zh-CN" dirty="0" smtClean="0"/>
          </a:p>
          <a:p>
            <a:pPr lvl="1"/>
            <a:r>
              <a:rPr lang="zh-CN" altLang="en-US" dirty="0"/>
              <a:t>未发现</a:t>
            </a:r>
            <a:r>
              <a:rPr lang="zh-CN" altLang="en-US" dirty="0" smtClean="0"/>
              <a:t>文字记录</a:t>
            </a:r>
            <a:endParaRPr lang="en-US" altLang="zh-CN" dirty="0"/>
          </a:p>
          <a:p>
            <a:pPr lvl="1"/>
            <a:r>
              <a:rPr lang="zh-CN" altLang="en-US" dirty="0"/>
              <a:t>集权式王朝崩溃</a:t>
            </a:r>
            <a:r>
              <a:rPr lang="zh-CN" altLang="en-US" dirty="0" smtClean="0"/>
              <a:t>；城邦兴起</a:t>
            </a:r>
            <a:endParaRPr lang="en-US" altLang="zh-CN" dirty="0"/>
          </a:p>
          <a:p>
            <a:r>
              <a:rPr lang="zh-CN" altLang="en-US" dirty="0" smtClean="0"/>
              <a:t>军事变革和民主萌芽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贵族武士决斗式战争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lang="zh-CN" altLang="en-US" dirty="0" smtClean="0"/>
              <a:t>重装步兵方阵的雏形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军事</a:t>
            </a:r>
            <a:r>
              <a:rPr lang="zh-CN" altLang="en-US" dirty="0"/>
              <a:t>贵族</a:t>
            </a:r>
            <a:r>
              <a:rPr lang="zh-CN" altLang="en-US" dirty="0" smtClean="0"/>
              <a:t>民主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lang="zh-CN" altLang="en-US" dirty="0" smtClean="0"/>
              <a:t>市民</a:t>
            </a:r>
            <a:r>
              <a:rPr lang="zh-CN" altLang="en-US" dirty="0"/>
              <a:t>民主</a:t>
            </a:r>
            <a:endParaRPr lang="en-US" altLang="zh-CN" dirty="0" smtClean="0"/>
          </a:p>
          <a:p>
            <a:r>
              <a:rPr lang="zh-CN" altLang="en-US" dirty="0" smtClean="0"/>
              <a:t>铁器时代到来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644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五、古风时代（前</a:t>
            </a:r>
            <a:r>
              <a:rPr lang="en-US" altLang="zh-CN" dirty="0"/>
              <a:t>750</a:t>
            </a:r>
            <a:r>
              <a:rPr lang="zh-CN" altLang="en-US" dirty="0"/>
              <a:t>年</a:t>
            </a:r>
            <a:r>
              <a:rPr lang="en-US" altLang="zh-CN" dirty="0"/>
              <a:t>-</a:t>
            </a:r>
            <a:r>
              <a:rPr lang="zh-CN" altLang="en-US" dirty="0"/>
              <a:t>前</a:t>
            </a:r>
            <a:r>
              <a:rPr lang="en-US" altLang="zh-CN" dirty="0"/>
              <a:t>500</a:t>
            </a:r>
            <a:r>
              <a:rPr lang="zh-CN" altLang="en-US" dirty="0"/>
              <a:t>年）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556792"/>
            <a:ext cx="8604448" cy="5301208"/>
          </a:xfrm>
        </p:spPr>
        <p:txBody>
          <a:bodyPr>
            <a:normAutofit/>
          </a:bodyPr>
          <a:lstStyle/>
          <a:p>
            <a:r>
              <a:rPr lang="zh-CN" altLang="en-US" dirty="0"/>
              <a:t>复兴</a:t>
            </a:r>
            <a:endParaRPr lang="en-US" altLang="zh-CN" dirty="0"/>
          </a:p>
          <a:p>
            <a:pPr lvl="1"/>
            <a:r>
              <a:rPr lang="zh-CN" altLang="en-US" dirty="0"/>
              <a:t>公共宗教建筑、大型雕像、居民点增加（人口上升？）</a:t>
            </a:r>
            <a:endParaRPr lang="en-US" altLang="zh-CN" dirty="0"/>
          </a:p>
          <a:p>
            <a:pPr lvl="1"/>
            <a:r>
              <a:rPr lang="zh-CN" altLang="en-US" dirty="0"/>
              <a:t>奥运会（前</a:t>
            </a:r>
            <a:r>
              <a:rPr lang="en-US" altLang="zh-CN" dirty="0"/>
              <a:t>776</a:t>
            </a:r>
            <a:r>
              <a:rPr lang="zh-CN" altLang="en-US" dirty="0"/>
              <a:t>年）</a:t>
            </a:r>
            <a:endParaRPr lang="en-US" altLang="zh-CN" dirty="0"/>
          </a:p>
          <a:p>
            <a:r>
              <a:rPr lang="zh-CN" altLang="en-US" dirty="0"/>
              <a:t>城邦兴起</a:t>
            </a:r>
            <a:endParaRPr lang="en-US" altLang="zh-CN" dirty="0"/>
          </a:p>
          <a:p>
            <a:pPr lvl="1"/>
            <a:r>
              <a:rPr lang="zh-CN" altLang="en-US" dirty="0"/>
              <a:t>宗教变化：城邦共同意识的形成</a:t>
            </a:r>
            <a:endParaRPr lang="en-US" altLang="zh-CN" dirty="0"/>
          </a:p>
          <a:p>
            <a:pPr lvl="1"/>
            <a:r>
              <a:rPr lang="zh-CN" altLang="en-US" dirty="0"/>
              <a:t>重装步兵改革</a:t>
            </a:r>
            <a:r>
              <a:rPr lang="en-US" altLang="zh-CN" dirty="0"/>
              <a:t>——</a:t>
            </a:r>
            <a:r>
              <a:rPr lang="zh-CN" altLang="en-US" dirty="0"/>
              <a:t>希腊民主的社会基础</a:t>
            </a:r>
            <a:endParaRPr lang="en-US" altLang="zh-CN" dirty="0"/>
          </a:p>
          <a:p>
            <a:pPr lvl="1"/>
            <a:r>
              <a:rPr lang="zh-CN" altLang="en-US" dirty="0"/>
              <a:t>殖民运动：控制地中海沿岸要地；小国寡民；殖民地开发与寡头民主</a:t>
            </a:r>
            <a:endParaRPr lang="en-US" altLang="zh-CN" dirty="0"/>
          </a:p>
          <a:p>
            <a:pPr lvl="1"/>
            <a:r>
              <a:rPr lang="zh-CN" altLang="en-US" dirty="0"/>
              <a:t>僭主政治：贵族作为阶层被压制；个人或家族掌权；僭主利用民众向贵族阶层夺权；僭主们的改革</a:t>
            </a:r>
            <a:endParaRPr lang="en-US" altLang="zh-CN" dirty="0"/>
          </a:p>
          <a:p>
            <a:pPr lvl="1"/>
            <a:r>
              <a:rPr lang="zh-CN" altLang="en-US" dirty="0"/>
              <a:t>立法运动：城邦制的确立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278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五、古风时代（前</a:t>
            </a:r>
            <a:r>
              <a:rPr lang="en-US" altLang="zh-CN" dirty="0"/>
              <a:t>750</a:t>
            </a:r>
            <a:r>
              <a:rPr lang="zh-CN" altLang="en-US" dirty="0"/>
              <a:t>年</a:t>
            </a:r>
            <a:r>
              <a:rPr lang="en-US" altLang="zh-CN" dirty="0"/>
              <a:t>-</a:t>
            </a:r>
            <a:r>
              <a:rPr lang="zh-CN" altLang="en-US" dirty="0"/>
              <a:t>前</a:t>
            </a:r>
            <a:r>
              <a:rPr lang="en-US" altLang="zh-CN" dirty="0"/>
              <a:t>500</a:t>
            </a:r>
            <a:r>
              <a:rPr lang="zh-CN" altLang="en-US" dirty="0"/>
              <a:t>年）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426464"/>
            <a:ext cx="7906072" cy="5314904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梭伦改革：雅典民主制的建立</a:t>
            </a:r>
            <a:endParaRPr lang="en-US" altLang="zh-CN" dirty="0"/>
          </a:p>
          <a:p>
            <a:pPr lvl="1"/>
            <a:r>
              <a:rPr lang="zh-CN" altLang="en-US" dirty="0"/>
              <a:t>改革前的雅典</a:t>
            </a:r>
          </a:p>
          <a:p>
            <a:pPr lvl="2"/>
            <a:r>
              <a:rPr lang="zh-CN" altLang="en-US" dirty="0"/>
              <a:t>贵族寡头把持战神山会议（九人执政官）</a:t>
            </a:r>
          </a:p>
          <a:p>
            <a:pPr lvl="2"/>
            <a:r>
              <a:rPr lang="zh-CN" altLang="en-US" dirty="0"/>
              <a:t>贫富矛盾（基伦</a:t>
            </a:r>
            <a:r>
              <a:rPr lang="zh-CN" altLang="en-US" dirty="0" smtClean="0"/>
              <a:t>暴动，前</a:t>
            </a:r>
            <a:r>
              <a:rPr lang="en-US" altLang="zh-CN" dirty="0" smtClean="0"/>
              <a:t>631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平原</a:t>
            </a:r>
            <a:r>
              <a:rPr lang="zh-CN" altLang="en-US" dirty="0"/>
              <a:t>、山地、海岸之争</a:t>
            </a:r>
          </a:p>
          <a:p>
            <a:pPr lvl="1"/>
            <a:r>
              <a:rPr lang="zh-CN" altLang="en-US" dirty="0" smtClean="0"/>
              <a:t>德拉古立法（前</a:t>
            </a:r>
            <a:r>
              <a:rPr lang="en-US" altLang="zh-CN" dirty="0" smtClean="0"/>
              <a:t>621</a:t>
            </a:r>
            <a:r>
              <a:rPr lang="zh-CN" altLang="en-US" dirty="0" smtClean="0"/>
              <a:t>年）：雅典</a:t>
            </a:r>
            <a:r>
              <a:rPr lang="zh-CN" altLang="en-US" dirty="0"/>
              <a:t>的立法</a:t>
            </a:r>
            <a:r>
              <a:rPr lang="zh-CN" altLang="en-US" dirty="0" smtClean="0"/>
              <a:t>运动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雅典第一部成文法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定义公民权：能自备武装者</a:t>
            </a:r>
            <a:r>
              <a:rPr lang="zh-CN" altLang="en-US" dirty="0"/>
              <a:t>为</a:t>
            </a:r>
            <a:r>
              <a:rPr lang="zh-CN" altLang="en-US" dirty="0" smtClean="0"/>
              <a:t>公民；官吏在公民中抽签产生（不再由贵族议会指定，各级官吏有不同财产门槛）；从公民中选举产生四百零一人议事会</a:t>
            </a:r>
            <a:endParaRPr lang="zh-CN" altLang="en-US" dirty="0"/>
          </a:p>
          <a:p>
            <a:pPr lvl="2"/>
            <a:r>
              <a:rPr lang="zh-CN" altLang="en-US" dirty="0" smtClean="0"/>
              <a:t>禁止血亲复仇，区分谋杀、误杀和自卫杀人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苛酷：债务奴隶制度；偷窃与“懒惰”处死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698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五、古风时代（前</a:t>
            </a:r>
            <a:r>
              <a:rPr lang="en-US" altLang="zh-CN" dirty="0"/>
              <a:t>750</a:t>
            </a:r>
            <a:r>
              <a:rPr lang="zh-CN" altLang="en-US" dirty="0"/>
              <a:t>年</a:t>
            </a:r>
            <a:r>
              <a:rPr lang="en-US" altLang="zh-CN" dirty="0"/>
              <a:t>-</a:t>
            </a:r>
            <a:r>
              <a:rPr lang="zh-CN" altLang="en-US" dirty="0"/>
              <a:t>前</a:t>
            </a:r>
            <a:r>
              <a:rPr lang="en-US" altLang="zh-CN" dirty="0"/>
              <a:t>500</a:t>
            </a:r>
            <a:r>
              <a:rPr lang="zh-CN" altLang="en-US" dirty="0"/>
              <a:t>年）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628800"/>
            <a:ext cx="7906072" cy="5040560"/>
          </a:xfrm>
        </p:spPr>
        <p:txBody>
          <a:bodyPr>
            <a:normAutofit/>
          </a:bodyPr>
          <a:lstStyle/>
          <a:p>
            <a:pPr lvl="1"/>
            <a:r>
              <a:rPr lang="zh-CN" altLang="en-US" dirty="0"/>
              <a:t>梭</a:t>
            </a:r>
            <a:r>
              <a:rPr lang="zh-CN" altLang="en-US" dirty="0" smtClean="0"/>
              <a:t>伦崛起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出身贵族富商；军功成名（萨拉米斯，前</a:t>
            </a:r>
            <a:r>
              <a:rPr lang="en-US" altLang="zh-CN" dirty="0" smtClean="0"/>
              <a:t>600</a:t>
            </a:r>
            <a:r>
              <a:rPr lang="zh-CN" altLang="en-US" dirty="0" smtClean="0"/>
              <a:t>年）；出任“仲裁官”（</a:t>
            </a:r>
            <a:r>
              <a:rPr lang="zh-CN" altLang="en-US" dirty="0"/>
              <a:t>事实上的</a:t>
            </a:r>
            <a:r>
              <a:rPr lang="zh-CN" altLang="en-US" dirty="0" smtClean="0"/>
              <a:t>执政官，前</a:t>
            </a:r>
            <a:r>
              <a:rPr lang="en-US" altLang="zh-CN" dirty="0" smtClean="0"/>
              <a:t>594</a:t>
            </a:r>
            <a:r>
              <a:rPr lang="zh-CN" altLang="en-US" dirty="0" smtClean="0"/>
              <a:t>年）</a:t>
            </a:r>
            <a:endParaRPr lang="zh-CN" altLang="en-US" dirty="0"/>
          </a:p>
          <a:p>
            <a:pPr lvl="1"/>
            <a:r>
              <a:rPr lang="zh-CN" altLang="en-US" dirty="0" smtClean="0"/>
              <a:t>改革内容</a:t>
            </a:r>
            <a:endParaRPr lang="en-US" altLang="zh-CN" dirty="0"/>
          </a:p>
          <a:p>
            <a:pPr lvl="2"/>
            <a:r>
              <a:rPr lang="zh-CN" altLang="en-US" dirty="0"/>
              <a:t>废除平民对贵族的依附关系</a:t>
            </a:r>
            <a:endParaRPr lang="en-US" altLang="zh-CN" dirty="0"/>
          </a:p>
          <a:p>
            <a:pPr lvl="3"/>
            <a:r>
              <a:rPr lang="zh-CN" altLang="en-US" dirty="0" smtClean="0"/>
              <a:t>废除“六一汉”</a:t>
            </a:r>
            <a:r>
              <a:rPr lang="zh-CN" altLang="en-US" dirty="0"/>
              <a:t>制度；保护私有财产；废止债务奴隶</a:t>
            </a:r>
            <a:endParaRPr lang="en-US" altLang="zh-CN" dirty="0"/>
          </a:p>
          <a:p>
            <a:pPr lvl="2"/>
            <a:r>
              <a:rPr lang="zh-CN" altLang="en-US" dirty="0"/>
              <a:t>四等级制；</a:t>
            </a:r>
            <a:r>
              <a:rPr lang="en-US" altLang="zh-CN" dirty="0"/>
              <a:t>400</a:t>
            </a:r>
            <a:r>
              <a:rPr lang="zh-CN" altLang="en-US" dirty="0"/>
              <a:t>人议事会；“恢复”公民大会</a:t>
            </a:r>
            <a:endParaRPr lang="en-US" altLang="zh-CN" dirty="0"/>
          </a:p>
          <a:p>
            <a:pPr lvl="2"/>
            <a:r>
              <a:rPr lang="zh-CN" altLang="en-US" dirty="0"/>
              <a:t>革除苛法；第三者起诉权；陪审法庭</a:t>
            </a:r>
            <a:endParaRPr lang="en-US" altLang="zh-CN" dirty="0"/>
          </a:p>
          <a:p>
            <a:pPr lvl="1"/>
            <a:r>
              <a:rPr lang="zh-CN" altLang="en-US" dirty="0"/>
              <a:t>改革基础</a:t>
            </a:r>
            <a:endParaRPr lang="en-US" altLang="zh-CN" dirty="0"/>
          </a:p>
          <a:p>
            <a:pPr lvl="2"/>
            <a:r>
              <a:rPr lang="zh-CN" altLang="en-US" dirty="0"/>
              <a:t>重装步兵制</a:t>
            </a:r>
            <a:r>
              <a:rPr lang="en-US" altLang="zh-CN" dirty="0"/>
              <a:t>——</a:t>
            </a:r>
            <a:r>
              <a:rPr lang="zh-CN" altLang="en-US" dirty="0"/>
              <a:t>贵族政体瓦解；</a:t>
            </a:r>
            <a:endParaRPr lang="en-US" altLang="zh-CN" dirty="0"/>
          </a:p>
          <a:p>
            <a:pPr lvl="2"/>
            <a:r>
              <a:rPr lang="zh-CN" altLang="en-US" dirty="0"/>
              <a:t>生态恶化</a:t>
            </a:r>
            <a:r>
              <a:rPr lang="en-US" altLang="zh-CN" dirty="0"/>
              <a:t>——</a:t>
            </a:r>
            <a:r>
              <a:rPr lang="zh-CN" altLang="en-US" dirty="0"/>
              <a:t>商业取代农业成为雅典命脉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210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五、古风时代（前</a:t>
            </a:r>
            <a:r>
              <a:rPr lang="en-US" altLang="zh-CN" dirty="0"/>
              <a:t>750</a:t>
            </a:r>
            <a:r>
              <a:rPr lang="zh-CN" altLang="en-US" dirty="0"/>
              <a:t>年</a:t>
            </a:r>
            <a:r>
              <a:rPr lang="en-US" altLang="zh-CN" dirty="0"/>
              <a:t>-</a:t>
            </a:r>
            <a:r>
              <a:rPr lang="zh-CN" altLang="en-US" dirty="0"/>
              <a:t>前</a:t>
            </a:r>
            <a:r>
              <a:rPr lang="en-US" altLang="zh-CN" dirty="0"/>
              <a:t>500</a:t>
            </a:r>
            <a:r>
              <a:rPr lang="zh-CN" altLang="en-US" dirty="0"/>
              <a:t>年）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60" y="1556792"/>
            <a:ext cx="8532440" cy="5112568"/>
          </a:xfrm>
        </p:spPr>
        <p:txBody>
          <a:bodyPr>
            <a:normAutofit/>
          </a:bodyPr>
          <a:lstStyle/>
          <a:p>
            <a:r>
              <a:rPr lang="zh-CN" altLang="en-US" dirty="0"/>
              <a:t>古风时代末期成就（前</a:t>
            </a:r>
            <a:r>
              <a:rPr lang="en-US" altLang="zh-CN" dirty="0"/>
              <a:t>500</a:t>
            </a:r>
            <a:r>
              <a:rPr lang="zh-CN" altLang="en-US" dirty="0"/>
              <a:t>年前后）</a:t>
            </a:r>
            <a:endParaRPr lang="en-US" altLang="zh-CN" dirty="0"/>
          </a:p>
          <a:p>
            <a:pPr lvl="1"/>
            <a:r>
              <a:rPr lang="zh-CN" altLang="en-US" dirty="0"/>
              <a:t>民主制</a:t>
            </a:r>
            <a:r>
              <a:rPr lang="zh-CN" altLang="en-US" dirty="0" smtClean="0"/>
              <a:t>确立：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雅典克里斯蒂尼</a:t>
            </a:r>
            <a:r>
              <a:rPr lang="zh-CN" altLang="en-US" dirty="0"/>
              <a:t>改革；主要城邦完成立法、确立</a:t>
            </a:r>
            <a:r>
              <a:rPr lang="zh-CN" altLang="en-US" dirty="0" smtClean="0"/>
              <a:t>公民权</a:t>
            </a:r>
            <a:endParaRPr lang="zh-CN" altLang="en-US" dirty="0"/>
          </a:p>
          <a:p>
            <a:pPr lvl="1"/>
            <a:r>
              <a:rPr lang="zh-CN" altLang="en-US" dirty="0"/>
              <a:t>宗教变革</a:t>
            </a:r>
            <a:endParaRPr lang="en-US" altLang="zh-CN" dirty="0"/>
          </a:p>
          <a:p>
            <a:pPr lvl="2"/>
            <a:r>
              <a:rPr lang="zh-CN" altLang="en-US" dirty="0"/>
              <a:t>古希腊史诗与悲剧：人挑战神</a:t>
            </a:r>
            <a:r>
              <a:rPr lang="zh-CN" altLang="en-US" dirty="0" smtClean="0">
                <a:latin typeface="Book Antiqua"/>
              </a:rPr>
              <a:t>→</a:t>
            </a:r>
            <a:r>
              <a:rPr lang="zh-CN" altLang="en-US" dirty="0">
                <a:latin typeface="Book Antiqua"/>
              </a:rPr>
              <a:t>传统偶像神</a:t>
            </a:r>
            <a:r>
              <a:rPr lang="zh-CN" altLang="en-US" dirty="0" smtClean="0">
                <a:latin typeface="Book Antiqua"/>
              </a:rPr>
              <a:t>地位降低</a:t>
            </a:r>
            <a:endParaRPr lang="en-US" altLang="zh-CN" dirty="0"/>
          </a:p>
          <a:p>
            <a:pPr lvl="2"/>
            <a:r>
              <a:rPr lang="zh-CN" altLang="en-US" dirty="0"/>
              <a:t>从神话到哲学：世界的</a:t>
            </a:r>
            <a:r>
              <a:rPr lang="zh-CN" altLang="en-US" dirty="0" smtClean="0"/>
              <a:t>本原</a:t>
            </a:r>
            <a:r>
              <a:rPr lang="en-US" altLang="zh-CN" dirty="0"/>
              <a:t>/</a:t>
            </a:r>
            <a:r>
              <a:rPr lang="zh-CN" altLang="en-US" dirty="0" smtClean="0"/>
              <a:t>神</a:t>
            </a:r>
            <a:r>
              <a:rPr lang="zh-CN" altLang="en-US" dirty="0" smtClean="0">
                <a:latin typeface="Book Antiqua"/>
              </a:rPr>
              <a:t>→</a:t>
            </a:r>
            <a:r>
              <a:rPr lang="zh-CN" altLang="en-US" dirty="0">
                <a:latin typeface="Book Antiqua"/>
              </a:rPr>
              <a:t>多神到一神→理性神</a:t>
            </a:r>
            <a:endParaRPr lang="en-US" altLang="zh-CN" dirty="0"/>
          </a:p>
          <a:p>
            <a:pPr lvl="1"/>
            <a:r>
              <a:rPr lang="zh-CN" altLang="en-US" dirty="0"/>
              <a:t>文明成就</a:t>
            </a:r>
            <a:endParaRPr lang="en-US" altLang="zh-CN" dirty="0"/>
          </a:p>
          <a:p>
            <a:pPr lvl="2"/>
            <a:r>
              <a:rPr lang="zh-CN" altLang="en-US" dirty="0"/>
              <a:t>希腊字母</a:t>
            </a:r>
            <a:endParaRPr lang="en-US" altLang="zh-CN" dirty="0"/>
          </a:p>
          <a:p>
            <a:pPr lvl="2"/>
            <a:r>
              <a:rPr lang="zh-CN" altLang="en-US" dirty="0"/>
              <a:t>哲学与科学的起源</a:t>
            </a:r>
            <a:endParaRPr lang="en-US" altLang="zh-CN" dirty="0"/>
          </a:p>
          <a:p>
            <a:pPr lvl="3"/>
            <a:r>
              <a:rPr lang="zh-CN" altLang="en-US" dirty="0"/>
              <a:t>小亚细亚：米利都学派、爱菲斯学派</a:t>
            </a:r>
            <a:endParaRPr lang="en-US" altLang="zh-CN" dirty="0"/>
          </a:p>
          <a:p>
            <a:pPr lvl="3"/>
            <a:r>
              <a:rPr lang="zh-CN" altLang="en-US" dirty="0"/>
              <a:t>南意大利：爱利亚学派；毕达哥拉斯学派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682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六</a:t>
            </a:r>
            <a:r>
              <a:rPr lang="zh-CN" altLang="en-US" dirty="0" smtClean="0"/>
              <a:t>、波希战争</a:t>
            </a:r>
            <a:r>
              <a:rPr lang="zh-CN" altLang="en-US" dirty="0"/>
              <a:t>（前</a:t>
            </a:r>
            <a:r>
              <a:rPr lang="en-US" altLang="zh-CN" dirty="0"/>
              <a:t>500</a:t>
            </a:r>
            <a:r>
              <a:rPr lang="zh-CN" altLang="en-US" dirty="0"/>
              <a:t>年</a:t>
            </a:r>
            <a:r>
              <a:rPr lang="en-US" altLang="zh-CN" dirty="0"/>
              <a:t>-</a:t>
            </a:r>
            <a:r>
              <a:rPr lang="zh-CN" altLang="en-US" dirty="0"/>
              <a:t>前</a:t>
            </a:r>
            <a:r>
              <a:rPr lang="en-US" altLang="zh-CN" dirty="0"/>
              <a:t>449</a:t>
            </a:r>
            <a:r>
              <a:rPr lang="zh-CN" altLang="en-US" dirty="0"/>
              <a:t>年）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628800"/>
            <a:ext cx="7772400" cy="507444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波希矛盾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波斯</a:t>
            </a:r>
            <a:r>
              <a:rPr lang="zh-CN" altLang="en-US" dirty="0"/>
              <a:t>对希腊的威胁</a:t>
            </a:r>
            <a:endParaRPr lang="en-US" altLang="zh-CN" dirty="0"/>
          </a:p>
          <a:p>
            <a:pPr lvl="2"/>
            <a:r>
              <a:rPr lang="zh-CN" altLang="en-US" dirty="0"/>
              <a:t>夺取小亚细亚（前</a:t>
            </a:r>
            <a:r>
              <a:rPr lang="en-US" altLang="zh-CN" dirty="0"/>
              <a:t>547</a:t>
            </a:r>
            <a:r>
              <a:rPr lang="zh-CN" altLang="en-US" dirty="0"/>
              <a:t>年），威胁希腊殖民地</a:t>
            </a:r>
            <a:endParaRPr lang="en-US" altLang="zh-CN" dirty="0"/>
          </a:p>
          <a:p>
            <a:pPr lvl="2"/>
            <a:r>
              <a:rPr lang="zh-CN" altLang="en-US" dirty="0"/>
              <a:t>控制色雷斯（前</a:t>
            </a:r>
            <a:r>
              <a:rPr lang="en-US" altLang="zh-CN" dirty="0"/>
              <a:t>513</a:t>
            </a:r>
            <a:r>
              <a:rPr lang="zh-CN" altLang="en-US" dirty="0"/>
              <a:t>年），威胁希腊本土</a:t>
            </a:r>
            <a:endParaRPr lang="en-US" altLang="zh-CN" dirty="0"/>
          </a:p>
          <a:p>
            <a:pPr lvl="1"/>
            <a:r>
              <a:rPr lang="zh-CN" altLang="en-US" dirty="0"/>
              <a:t>波斯的诉求：稳固在小亚细亚和色雷斯的统治</a:t>
            </a:r>
            <a:endParaRPr lang="en-US" altLang="zh-CN" dirty="0"/>
          </a:p>
          <a:p>
            <a:pPr lvl="1"/>
            <a:r>
              <a:rPr lang="zh-CN" altLang="en-US" dirty="0"/>
              <a:t>波斯专制</a:t>
            </a:r>
            <a:r>
              <a:rPr lang="en-US" altLang="zh-CN" dirty="0"/>
              <a:t>V.S.</a:t>
            </a:r>
            <a:r>
              <a:rPr lang="zh-CN" altLang="en-US" dirty="0"/>
              <a:t>希腊民主</a:t>
            </a:r>
            <a:endParaRPr lang="en-US" altLang="zh-CN" dirty="0"/>
          </a:p>
          <a:p>
            <a:r>
              <a:rPr lang="zh-CN" altLang="en-US" dirty="0"/>
              <a:t>大流士一世的进攻（前</a:t>
            </a:r>
            <a:r>
              <a:rPr lang="en-US" altLang="zh-CN" dirty="0"/>
              <a:t>492-</a:t>
            </a:r>
            <a:r>
              <a:rPr lang="zh-CN" altLang="en-US" dirty="0"/>
              <a:t>前</a:t>
            </a:r>
            <a:r>
              <a:rPr lang="en-US" altLang="zh-CN" dirty="0"/>
              <a:t>490</a:t>
            </a:r>
            <a:r>
              <a:rPr lang="zh-CN" altLang="en-US" dirty="0"/>
              <a:t>年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马拉松</a:t>
            </a:r>
            <a:r>
              <a:rPr lang="zh-CN" altLang="en-US" dirty="0"/>
              <a:t>战役</a:t>
            </a:r>
            <a:endParaRPr lang="en-US" altLang="zh-CN" dirty="0"/>
          </a:p>
          <a:p>
            <a:r>
              <a:rPr lang="zh-CN" altLang="en-US" dirty="0" smtClean="0"/>
              <a:t>薛西斯西征（</a:t>
            </a:r>
            <a:r>
              <a:rPr lang="zh-CN" altLang="en-US" dirty="0"/>
              <a:t>前</a:t>
            </a:r>
            <a:r>
              <a:rPr lang="en-US" altLang="zh-CN" dirty="0"/>
              <a:t>480</a:t>
            </a:r>
            <a:r>
              <a:rPr lang="zh-CN" altLang="en-US" dirty="0"/>
              <a:t>年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温泉</a:t>
            </a:r>
            <a:r>
              <a:rPr lang="zh-CN" altLang="en-US" dirty="0"/>
              <a:t>关战役</a:t>
            </a:r>
            <a:r>
              <a:rPr lang="en-US" altLang="zh-CN" dirty="0"/>
              <a:t>/</a:t>
            </a:r>
            <a:r>
              <a:rPr lang="zh-CN" altLang="en-US" dirty="0"/>
              <a:t>萨拉米海战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0493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7" y="260648"/>
            <a:ext cx="9135293" cy="6342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233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六、</a:t>
            </a:r>
            <a:r>
              <a:rPr lang="zh-CN" altLang="en-US" dirty="0"/>
              <a:t>波希战争（前</a:t>
            </a:r>
            <a:r>
              <a:rPr lang="en-US" altLang="zh-CN" dirty="0"/>
              <a:t>500</a:t>
            </a:r>
            <a:r>
              <a:rPr lang="zh-CN" altLang="en-US" dirty="0"/>
              <a:t>年</a:t>
            </a:r>
            <a:r>
              <a:rPr lang="en-US" altLang="zh-CN" dirty="0"/>
              <a:t>-</a:t>
            </a:r>
            <a:r>
              <a:rPr lang="zh-CN" altLang="en-US" dirty="0"/>
              <a:t>前</a:t>
            </a:r>
            <a:r>
              <a:rPr lang="en-US" altLang="zh-CN" dirty="0"/>
              <a:t>449</a:t>
            </a:r>
            <a:r>
              <a:rPr lang="zh-CN" altLang="en-US" dirty="0"/>
              <a:t>年）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普拉提亚战役（前</a:t>
            </a:r>
            <a:r>
              <a:rPr lang="en-US" altLang="zh-CN" dirty="0" smtClean="0"/>
              <a:t>479</a:t>
            </a:r>
            <a:r>
              <a:rPr lang="zh-CN" altLang="en-US" dirty="0" smtClean="0"/>
              <a:t>年）：波斯陆军退出希腊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雅典海军的反击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占领达达尼尔海峡（前</a:t>
            </a:r>
            <a:r>
              <a:rPr lang="en-US" altLang="zh-CN" dirty="0" smtClean="0"/>
              <a:t>478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2"/>
            <a:r>
              <a:rPr lang="zh-CN" altLang="en-US" dirty="0"/>
              <a:t>建立提洛同盟（前</a:t>
            </a:r>
            <a:r>
              <a:rPr lang="en-US" altLang="zh-CN" dirty="0"/>
              <a:t>478</a:t>
            </a:r>
            <a:r>
              <a:rPr lang="zh-CN" altLang="en-US" dirty="0"/>
              <a:t>年）</a:t>
            </a:r>
            <a:endParaRPr lang="en-US" altLang="zh-CN" dirty="0"/>
          </a:p>
          <a:p>
            <a:pPr lvl="2"/>
            <a:r>
              <a:rPr lang="zh-CN" altLang="en-US" dirty="0" smtClean="0"/>
              <a:t>占领博斯普鲁斯海峡（控制拜占庭，前</a:t>
            </a:r>
            <a:r>
              <a:rPr lang="en-US" altLang="zh-CN" dirty="0" smtClean="0"/>
              <a:t>477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塞浦路斯战役（前</a:t>
            </a:r>
            <a:r>
              <a:rPr lang="en-US" altLang="zh-CN" dirty="0" smtClean="0"/>
              <a:t>449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r>
              <a:rPr lang="zh-CN" altLang="en-US" dirty="0" smtClean="0"/>
              <a:t>波希战争对</a:t>
            </a:r>
            <a:r>
              <a:rPr lang="zh-CN" altLang="en-US" dirty="0"/>
              <a:t>希腊的意义</a:t>
            </a:r>
          </a:p>
          <a:p>
            <a:pPr lvl="2"/>
            <a:r>
              <a:rPr lang="zh-CN" altLang="en-US" dirty="0"/>
              <a:t>希腊内部社会变革与力量整合成果的验证</a:t>
            </a:r>
          </a:p>
          <a:p>
            <a:pPr lvl="2"/>
            <a:r>
              <a:rPr lang="zh-CN" altLang="en-US" dirty="0"/>
              <a:t>希腊民族的形成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5184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七、伯罗奔尼撒战争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1783560"/>
            <a:ext cx="8229600" cy="4885800"/>
          </a:xfrm>
        </p:spPr>
        <p:txBody>
          <a:bodyPr/>
          <a:lstStyle/>
          <a:p>
            <a:r>
              <a:rPr lang="zh-CN" altLang="en-US" dirty="0" smtClean="0"/>
              <a:t>战争背景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雅典崛起（受益于希</a:t>
            </a:r>
            <a:r>
              <a:rPr lang="zh-CN" altLang="en-US" dirty="0"/>
              <a:t>波战争的</a:t>
            </a:r>
            <a:r>
              <a:rPr lang="zh-CN" altLang="en-US" dirty="0" smtClean="0"/>
              <a:t>红利）</a:t>
            </a:r>
            <a:endParaRPr lang="en-US" altLang="zh-CN" dirty="0"/>
          </a:p>
          <a:p>
            <a:pPr lvl="2"/>
            <a:r>
              <a:rPr lang="zh-CN" altLang="en-US" dirty="0"/>
              <a:t>对内：进一步民主改革（伯里克利改革，</a:t>
            </a:r>
            <a:r>
              <a:rPr lang="en-US" altLang="zh-CN" dirty="0"/>
              <a:t>461</a:t>
            </a:r>
            <a:r>
              <a:rPr lang="zh-CN" altLang="en-US" dirty="0"/>
              <a:t>年）</a:t>
            </a:r>
            <a:endParaRPr lang="en-US" altLang="zh-CN" dirty="0"/>
          </a:p>
          <a:p>
            <a:pPr lvl="3"/>
            <a:r>
              <a:rPr lang="zh-CN" altLang="en-US" dirty="0"/>
              <a:t>废除贵族议事会；交权于公民大会；建立议员津贴制</a:t>
            </a:r>
            <a:endParaRPr lang="en-US" altLang="zh-CN" dirty="0"/>
          </a:p>
          <a:p>
            <a:pPr lvl="2"/>
            <a:r>
              <a:rPr lang="zh-CN" altLang="en-US" dirty="0"/>
              <a:t>对外：提洛同盟与雅典霸权（前</a:t>
            </a:r>
            <a:r>
              <a:rPr lang="en-US" altLang="zh-CN" dirty="0"/>
              <a:t>454</a:t>
            </a:r>
            <a:r>
              <a:rPr lang="zh-CN" altLang="en-US" dirty="0"/>
              <a:t>年金库迁雅典）</a:t>
            </a:r>
            <a:endParaRPr lang="en-US" altLang="zh-CN" dirty="0"/>
          </a:p>
          <a:p>
            <a:pPr lvl="1"/>
            <a:r>
              <a:rPr lang="zh-CN" altLang="en-US" dirty="0"/>
              <a:t>伯罗奔尼撒联盟（以斯巴达为核心）</a:t>
            </a:r>
            <a:endParaRPr lang="en-US" altLang="zh-CN" dirty="0"/>
          </a:p>
          <a:p>
            <a:pPr lvl="2"/>
            <a:r>
              <a:rPr lang="zh-CN" altLang="en-US" dirty="0"/>
              <a:t>反对雅典霸权向伯罗奔尼撒半岛渗透</a:t>
            </a:r>
            <a:endParaRPr lang="en-US" altLang="zh-CN" dirty="0"/>
          </a:p>
          <a:p>
            <a:r>
              <a:rPr lang="zh-CN" altLang="en-US" dirty="0" smtClean="0"/>
              <a:t>第一次</a:t>
            </a:r>
            <a:r>
              <a:rPr lang="zh-CN" altLang="en-US" dirty="0"/>
              <a:t>伯罗奔尼撒战争</a:t>
            </a:r>
            <a:r>
              <a:rPr lang="zh-CN" altLang="en-US" dirty="0" smtClean="0"/>
              <a:t>：</a:t>
            </a:r>
            <a:r>
              <a:rPr lang="zh-CN" altLang="en-US" dirty="0"/>
              <a:t>前</a:t>
            </a:r>
            <a:r>
              <a:rPr lang="en-US" altLang="zh-CN" dirty="0"/>
              <a:t>457-</a:t>
            </a:r>
            <a:r>
              <a:rPr lang="zh-CN" altLang="en-US" dirty="0"/>
              <a:t>前</a:t>
            </a:r>
            <a:r>
              <a:rPr lang="en-US" altLang="zh-CN" dirty="0"/>
              <a:t>446</a:t>
            </a:r>
            <a:r>
              <a:rPr lang="zh-CN" altLang="en-US" dirty="0" smtClean="0"/>
              <a:t>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起因：雅典介入伯</a:t>
            </a:r>
            <a:r>
              <a:rPr lang="zh-CN" altLang="en-US" dirty="0"/>
              <a:t>罗奔尼撒</a:t>
            </a:r>
            <a:r>
              <a:rPr lang="zh-CN" altLang="en-US" dirty="0" smtClean="0"/>
              <a:t>联盟内斗，拉拢麦加拉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结局：陷入僵持，暂时议和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970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一、米底和波斯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族源：伊朗雅利安人</a:t>
            </a:r>
            <a:endParaRPr lang="en-US" altLang="zh-CN" dirty="0" smtClean="0"/>
          </a:p>
          <a:p>
            <a:pPr lvl="1"/>
            <a:r>
              <a:rPr lang="zh-CN" altLang="en-US" dirty="0"/>
              <a:t>与</a:t>
            </a:r>
            <a:r>
              <a:rPr lang="zh-CN" altLang="en-US" dirty="0" smtClean="0"/>
              <a:t>印度雅利安人同源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种姓制；</a:t>
            </a:r>
            <a:r>
              <a:rPr lang="en-US" altLang="zh-CN" dirty="0" smtClean="0"/>
              <a:t>《</a:t>
            </a:r>
            <a:r>
              <a:rPr lang="zh-CN" altLang="en-US" dirty="0" smtClean="0"/>
              <a:t>阿维斯陀</a:t>
            </a:r>
            <a:r>
              <a:rPr lang="en-US" altLang="zh-CN" dirty="0" smtClean="0"/>
              <a:t>》</a:t>
            </a:r>
            <a:r>
              <a:rPr lang="zh-CN" altLang="en-US" dirty="0" smtClean="0"/>
              <a:t>与</a:t>
            </a:r>
            <a:r>
              <a:rPr lang="en-US" altLang="zh-CN" dirty="0" smtClean="0"/>
              <a:t>《</a:t>
            </a:r>
            <a:r>
              <a:rPr lang="zh-CN" altLang="en-US" dirty="0" smtClean="0"/>
              <a:t>吠陀</a:t>
            </a:r>
            <a:r>
              <a:rPr lang="en-US" altLang="zh-CN" dirty="0" smtClean="0"/>
              <a:t>》</a:t>
            </a:r>
            <a:r>
              <a:rPr lang="zh-CN" altLang="en-US" dirty="0" smtClean="0"/>
              <a:t>；拜火；牛崇拜；</a:t>
            </a:r>
            <a:r>
              <a:rPr lang="en-US" altLang="zh-CN" dirty="0" err="1" smtClean="0"/>
              <a:t>Rta</a:t>
            </a:r>
            <a:r>
              <a:rPr lang="en-US" altLang="zh-CN" dirty="0" smtClean="0"/>
              <a:t>/Arta</a:t>
            </a:r>
            <a:r>
              <a:rPr lang="zh-CN" altLang="en-US" dirty="0" smtClean="0"/>
              <a:t>概念</a:t>
            </a:r>
            <a:endParaRPr lang="en-US" altLang="zh-CN" dirty="0" smtClean="0"/>
          </a:p>
          <a:p>
            <a:r>
              <a:rPr lang="zh-CN" altLang="en-US" dirty="0" smtClean="0"/>
              <a:t>原始印欧人进入伊朗高原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亚述萨尔玛那萨尔</a:t>
            </a:r>
            <a:r>
              <a:rPr lang="zh-CN" altLang="en-US" dirty="0"/>
              <a:t>三世</a:t>
            </a:r>
            <a:r>
              <a:rPr lang="zh-CN" altLang="en-US" dirty="0" smtClean="0"/>
              <a:t>（前</a:t>
            </a:r>
            <a:r>
              <a:rPr lang="en-US" altLang="zh-CN" dirty="0"/>
              <a:t>858</a:t>
            </a:r>
            <a:r>
              <a:rPr lang="zh-CN" altLang="en-US" dirty="0" smtClean="0"/>
              <a:t>年</a:t>
            </a:r>
            <a:r>
              <a:rPr lang="en-US" altLang="zh-CN" dirty="0" smtClean="0"/>
              <a:t>-</a:t>
            </a:r>
            <a:r>
              <a:rPr lang="zh-CN" altLang="en-US" dirty="0" smtClean="0"/>
              <a:t>前</a:t>
            </a:r>
            <a:r>
              <a:rPr lang="en-US" altLang="zh-CN" dirty="0"/>
              <a:t>824</a:t>
            </a:r>
            <a:r>
              <a:rPr lang="zh-CN" altLang="en-US" dirty="0"/>
              <a:t>年</a:t>
            </a:r>
            <a:r>
              <a:rPr lang="zh-CN" altLang="en-US" dirty="0" smtClean="0"/>
              <a:t>）时期首次出现关于米底的记载</a:t>
            </a:r>
            <a:endParaRPr lang="en-US" altLang="zh-CN" dirty="0" smtClean="0"/>
          </a:p>
          <a:p>
            <a:r>
              <a:rPr lang="zh-CN" altLang="en-US" dirty="0" smtClean="0"/>
              <a:t>米底王国（约前</a:t>
            </a:r>
            <a:r>
              <a:rPr lang="en-US" altLang="zh-CN" dirty="0" smtClean="0"/>
              <a:t>700</a:t>
            </a:r>
            <a:r>
              <a:rPr lang="zh-CN" altLang="en-US" dirty="0" smtClean="0"/>
              <a:t>年</a:t>
            </a:r>
            <a:r>
              <a:rPr lang="en-US" altLang="zh-CN" dirty="0" smtClean="0"/>
              <a:t>-</a:t>
            </a:r>
            <a:r>
              <a:rPr lang="zh-CN" altLang="en-US" dirty="0" smtClean="0"/>
              <a:t>前</a:t>
            </a:r>
            <a:r>
              <a:rPr lang="en-US" altLang="zh-CN" dirty="0" smtClean="0"/>
              <a:t>550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联合</a:t>
            </a:r>
            <a:r>
              <a:rPr lang="zh-CN" altLang="en-US" dirty="0"/>
              <a:t>新</a:t>
            </a:r>
            <a:r>
              <a:rPr lang="zh-CN" altLang="en-US" dirty="0" smtClean="0"/>
              <a:t>巴比伦攻灭亚述（前</a:t>
            </a:r>
            <a:r>
              <a:rPr lang="en-US" altLang="zh-CN" dirty="0" smtClean="0"/>
              <a:t>612</a:t>
            </a:r>
            <a:r>
              <a:rPr lang="zh-CN" altLang="en-US" dirty="0" smtClean="0"/>
              <a:t>年）</a:t>
            </a:r>
            <a:endParaRPr lang="en-US" altLang="zh-CN" dirty="0"/>
          </a:p>
          <a:p>
            <a:r>
              <a:rPr lang="zh-CN" altLang="en-US" dirty="0" smtClean="0"/>
              <a:t>波斯建立：阿契美尼德王朝（前</a:t>
            </a:r>
            <a:r>
              <a:rPr lang="en-US" altLang="zh-CN" dirty="0" smtClean="0"/>
              <a:t>550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451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七</a:t>
            </a:r>
            <a:r>
              <a:rPr lang="zh-CN" altLang="en-US" dirty="0" smtClean="0"/>
              <a:t>、</a:t>
            </a:r>
            <a:r>
              <a:rPr lang="zh-CN" altLang="en-US" dirty="0"/>
              <a:t>伯罗奔尼撒战争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783560"/>
            <a:ext cx="7772400" cy="4885800"/>
          </a:xfrm>
        </p:spPr>
        <p:txBody>
          <a:bodyPr>
            <a:normAutofit/>
          </a:bodyPr>
          <a:lstStyle/>
          <a:p>
            <a:r>
              <a:rPr lang="zh-CN" altLang="en-US" dirty="0"/>
              <a:t>第二次伯罗奔尼撒战争：前</a:t>
            </a:r>
            <a:r>
              <a:rPr lang="en-US" altLang="zh-CN" dirty="0"/>
              <a:t>431-</a:t>
            </a:r>
            <a:r>
              <a:rPr lang="zh-CN" altLang="en-US" dirty="0"/>
              <a:t>前</a:t>
            </a:r>
            <a:r>
              <a:rPr lang="en-US" altLang="zh-CN" dirty="0"/>
              <a:t>404</a:t>
            </a:r>
            <a:r>
              <a:rPr lang="zh-CN" altLang="en-US" dirty="0"/>
              <a:t>年</a:t>
            </a:r>
          </a:p>
          <a:p>
            <a:pPr lvl="1"/>
            <a:r>
              <a:rPr lang="zh-CN" altLang="en-US" dirty="0" smtClean="0"/>
              <a:t>第一阶段（前</a:t>
            </a:r>
            <a:r>
              <a:rPr lang="en-US" altLang="zh-CN" dirty="0" smtClean="0"/>
              <a:t>431-</a:t>
            </a:r>
            <a:r>
              <a:rPr lang="zh-CN" altLang="en-US" dirty="0" smtClean="0"/>
              <a:t>前</a:t>
            </a:r>
            <a:r>
              <a:rPr lang="en-US" altLang="zh-CN" dirty="0" smtClean="0"/>
              <a:t>421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雅典介入科林斯</a:t>
            </a:r>
            <a:r>
              <a:rPr lang="en-US" altLang="zh-CN" dirty="0" smtClean="0"/>
              <a:t>-</a:t>
            </a:r>
            <a:r>
              <a:rPr lang="zh-CN" altLang="en-US" dirty="0" smtClean="0"/>
              <a:t>克基拉冲突</a:t>
            </a:r>
            <a:endParaRPr lang="en-US" altLang="zh-CN" dirty="0" smtClean="0"/>
          </a:p>
          <a:p>
            <a:pPr lvl="2"/>
            <a:r>
              <a:rPr lang="zh-CN" altLang="en-US" dirty="0"/>
              <a:t>忒拜（贝奥提亚联盟</a:t>
            </a:r>
            <a:r>
              <a:rPr lang="zh-CN" altLang="en-US" dirty="0" smtClean="0"/>
              <a:t>）</a:t>
            </a:r>
            <a:r>
              <a:rPr lang="en-US" altLang="zh-CN" dirty="0" smtClean="0"/>
              <a:t>-</a:t>
            </a:r>
            <a:r>
              <a:rPr lang="zh-CN" altLang="en-US" dirty="0" smtClean="0"/>
              <a:t>雅典之争，斯巴达参战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第二阶段：海外阶段（前</a:t>
            </a:r>
            <a:r>
              <a:rPr lang="en-US" altLang="zh-CN" dirty="0" smtClean="0"/>
              <a:t>415-</a:t>
            </a:r>
            <a:r>
              <a:rPr lang="zh-CN" altLang="en-US" dirty="0" smtClean="0"/>
              <a:t>前</a:t>
            </a:r>
            <a:r>
              <a:rPr lang="en-US" altLang="zh-CN" dirty="0" smtClean="0"/>
              <a:t>404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阿西庇德出兵西西里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雅典</a:t>
            </a:r>
            <a:r>
              <a:rPr lang="zh-CN" altLang="en-US" dirty="0"/>
              <a:t>的失败</a:t>
            </a:r>
          </a:p>
          <a:p>
            <a:pPr lvl="3"/>
            <a:r>
              <a:rPr lang="zh-CN" altLang="en-US" dirty="0"/>
              <a:t>波斯资助</a:t>
            </a:r>
            <a:r>
              <a:rPr lang="zh-CN" altLang="en-US" dirty="0" smtClean="0"/>
              <a:t>斯巴达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雅典</a:t>
            </a:r>
            <a:r>
              <a:rPr lang="zh-CN" altLang="en-US" dirty="0"/>
              <a:t>的民粹</a:t>
            </a:r>
            <a:r>
              <a:rPr lang="zh-CN" altLang="en-US" dirty="0" smtClean="0"/>
              <a:t>政治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逼反阿西庇德；阿吉纽西战役胜而斩将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羊</a:t>
            </a:r>
            <a:r>
              <a:rPr lang="zh-CN" altLang="en-US" dirty="0"/>
              <a:t>河口</a:t>
            </a:r>
            <a:r>
              <a:rPr lang="zh-CN" altLang="en-US" dirty="0" smtClean="0"/>
              <a:t>决战（前</a:t>
            </a:r>
            <a:r>
              <a:rPr lang="en-US" altLang="zh-CN" dirty="0" smtClean="0"/>
              <a:t>404</a:t>
            </a:r>
            <a:r>
              <a:rPr lang="zh-CN" altLang="en-US" dirty="0" smtClean="0"/>
              <a:t>年）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884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七、伯罗奔尼撒战争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3568" y="1484784"/>
            <a:ext cx="8064896" cy="5184576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伯</a:t>
            </a:r>
            <a:r>
              <a:rPr lang="zh-CN" altLang="en-US" dirty="0"/>
              <a:t>罗奔</a:t>
            </a:r>
            <a:r>
              <a:rPr lang="zh-CN" altLang="en-US" dirty="0" smtClean="0"/>
              <a:t>尼撒战争后的希腊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波斯渔利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介入希腊内战；斯巴达卷入波斯内斗和波斯的报复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“大王合约”（前</a:t>
            </a:r>
            <a:r>
              <a:rPr lang="en-US" altLang="zh-CN" dirty="0" smtClean="0"/>
              <a:t>387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波斯获得小亚细亚控制权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规定希腊本土各邦的独立地位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希腊世界的三足鼎立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新霸主斯巴达（</a:t>
            </a:r>
            <a:r>
              <a:rPr lang="zh-CN" altLang="en-US" dirty="0"/>
              <a:t>伯罗奔尼撒联盟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步步为营的雅典（第二次海上同盟）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后起之秀忒拜（贝奥提亚联盟）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949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七、伯罗奔尼撒战争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1783560"/>
            <a:ext cx="8208912" cy="4741784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对伯罗奔尼撒战争的反思</a:t>
            </a:r>
            <a:endParaRPr lang="en-US" altLang="zh-CN" dirty="0" smtClean="0"/>
          </a:p>
          <a:p>
            <a:pPr lvl="1"/>
            <a:r>
              <a:rPr lang="zh-CN" altLang="en-US" dirty="0"/>
              <a:t>修昔底德陷阱</a:t>
            </a:r>
          </a:p>
          <a:p>
            <a:pPr lvl="1"/>
            <a:r>
              <a:rPr lang="zh-CN" altLang="en-US" dirty="0" smtClean="0"/>
              <a:t>战争的本质和必然性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随着希腊世界的经济体量和交通水平提升，整合压力越来越强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两强势力难以和平整合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力量势均力敌；文化和制度殊异性较大；经济竞争性强、互补性弱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波斯介入，干扰希腊世界整合（“大王合约”的意义）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暂时中止希腊世界的统一趋势，为波斯赢得</a:t>
            </a:r>
            <a:r>
              <a:rPr lang="en-US" altLang="zh-CN" dirty="0" smtClean="0"/>
              <a:t>50</a:t>
            </a:r>
            <a:r>
              <a:rPr lang="zh-CN" altLang="en-US" dirty="0" smtClean="0"/>
              <a:t>年和平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955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八</a:t>
            </a:r>
            <a:r>
              <a:rPr lang="zh-CN" altLang="en-US" dirty="0" smtClean="0"/>
              <a:t>、古典</a:t>
            </a:r>
            <a:r>
              <a:rPr lang="zh-CN" altLang="en-US" dirty="0"/>
              <a:t>希腊的文明成就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783560"/>
            <a:ext cx="7772400" cy="4957808"/>
          </a:xfrm>
        </p:spPr>
        <p:txBody>
          <a:bodyPr>
            <a:normAutofit/>
          </a:bodyPr>
          <a:lstStyle/>
          <a:p>
            <a:r>
              <a:rPr lang="zh-CN" altLang="en-US" dirty="0"/>
              <a:t>希腊文明的独特地位</a:t>
            </a:r>
          </a:p>
          <a:p>
            <a:pPr lvl="1"/>
            <a:r>
              <a:rPr lang="zh-CN" altLang="en-US" dirty="0" smtClean="0"/>
              <a:t>东方</a:t>
            </a:r>
            <a:r>
              <a:rPr lang="zh-CN" altLang="en-US" dirty="0"/>
              <a:t>的继承</a:t>
            </a:r>
            <a:r>
              <a:rPr lang="zh-CN" altLang="en-US" dirty="0" smtClean="0"/>
              <a:t>者</a:t>
            </a:r>
            <a:endParaRPr lang="en-US" altLang="zh-CN" dirty="0" smtClean="0"/>
          </a:p>
          <a:p>
            <a:pPr lvl="2"/>
            <a:r>
              <a:rPr lang="zh-CN" altLang="en-US" dirty="0"/>
              <a:t>腓尼基：字母、书写工具（纸莎草）</a:t>
            </a:r>
            <a:endParaRPr lang="en-US" altLang="zh-CN" dirty="0"/>
          </a:p>
          <a:p>
            <a:pPr lvl="2"/>
            <a:r>
              <a:rPr lang="zh-CN" altLang="en-US" dirty="0"/>
              <a:t>埃及：天文学、几何学、神学等</a:t>
            </a:r>
            <a:endParaRPr lang="en-US" altLang="zh-CN" dirty="0"/>
          </a:p>
          <a:p>
            <a:pPr lvl="2"/>
            <a:r>
              <a:rPr lang="zh-CN" altLang="en-US" dirty="0"/>
              <a:t>苏美尔</a:t>
            </a:r>
            <a:r>
              <a:rPr lang="en-US" altLang="zh-CN" dirty="0"/>
              <a:t>-</a:t>
            </a:r>
            <a:r>
              <a:rPr lang="zh-CN" altLang="en-US" dirty="0"/>
              <a:t>巴比伦：文学、神学、天文学</a:t>
            </a:r>
            <a:endParaRPr lang="en-US" altLang="zh-CN" dirty="0"/>
          </a:p>
          <a:p>
            <a:pPr lvl="2"/>
            <a:r>
              <a:rPr lang="zh-CN" altLang="en-US" dirty="0"/>
              <a:t>波斯：神学、哲学</a:t>
            </a:r>
            <a:endParaRPr lang="en-US" altLang="zh-CN" dirty="0"/>
          </a:p>
          <a:p>
            <a:pPr lvl="1"/>
            <a:r>
              <a:rPr lang="zh-CN" altLang="en-US" dirty="0" smtClean="0"/>
              <a:t>西方</a:t>
            </a:r>
            <a:r>
              <a:rPr lang="zh-CN" altLang="en-US" dirty="0"/>
              <a:t>的</a:t>
            </a:r>
            <a:r>
              <a:rPr lang="zh-CN" altLang="en-US" dirty="0" smtClean="0"/>
              <a:t>源头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东西方</a:t>
            </a:r>
            <a:r>
              <a:rPr lang="zh-CN" altLang="en-US" dirty="0"/>
              <a:t>交锋的前沿</a:t>
            </a:r>
          </a:p>
          <a:p>
            <a:pPr lvl="1"/>
            <a:r>
              <a:rPr lang="zh-CN" altLang="en-US" dirty="0"/>
              <a:t>希腊的独特遗产</a:t>
            </a:r>
            <a:endParaRPr lang="en-US" altLang="zh-CN" dirty="0"/>
          </a:p>
          <a:p>
            <a:pPr lvl="2"/>
            <a:r>
              <a:rPr lang="zh-CN" altLang="en-US" dirty="0"/>
              <a:t>民主制度；理性</a:t>
            </a:r>
            <a:r>
              <a:rPr lang="en-US" altLang="zh-CN" dirty="0"/>
              <a:t>/</a:t>
            </a:r>
            <a:r>
              <a:rPr lang="zh-CN" altLang="en-US" dirty="0"/>
              <a:t>哲学；人文主义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292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八、</a:t>
            </a:r>
            <a:r>
              <a:rPr lang="zh-CN" altLang="en-US" dirty="0"/>
              <a:t>古典希腊的文明成就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783560"/>
            <a:ext cx="8280920" cy="488580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希腊精神的成因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快速文明化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政治上的古风；军事民主制、小国寡民、扁平形社会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社会文化在完全宗教化以前已经开始世俗化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政</a:t>
            </a:r>
            <a:r>
              <a:rPr lang="zh-CN" altLang="en-US" dirty="0"/>
              <a:t>教</a:t>
            </a:r>
            <a:r>
              <a:rPr lang="zh-CN" altLang="en-US" dirty="0" smtClean="0"/>
              <a:t>分离：军事部落传统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宗教不为政治背书，而祛君权之神性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政治不为宗教张目，则护思想之自由</a:t>
            </a:r>
            <a:endParaRPr lang="en-US" altLang="zh-CN" dirty="0"/>
          </a:p>
          <a:p>
            <a:pPr lvl="1"/>
            <a:r>
              <a:rPr lang="zh-CN" altLang="en-US" dirty="0" smtClean="0"/>
              <a:t>独特的神学思想：从</a:t>
            </a:r>
            <a:r>
              <a:rPr lang="zh-CN" altLang="en-US" dirty="0"/>
              <a:t>人神</a:t>
            </a:r>
            <a:r>
              <a:rPr lang="zh-CN" altLang="en-US" dirty="0" smtClean="0"/>
              <a:t>同性到</a:t>
            </a:r>
            <a:r>
              <a:rPr lang="zh-CN" altLang="en-US" dirty="0"/>
              <a:t>人文主义</a:t>
            </a:r>
          </a:p>
          <a:p>
            <a:pPr lvl="2"/>
            <a:r>
              <a:rPr lang="zh-CN" altLang="en-US" dirty="0"/>
              <a:t>神代表人的最完善形式⟹完善自己以接近神⟹培养完善的人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80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八、古典希腊的文明成就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60" y="1484784"/>
            <a:ext cx="8352928" cy="5373216"/>
          </a:xfrm>
        </p:spPr>
        <p:txBody>
          <a:bodyPr>
            <a:normAutofit/>
          </a:bodyPr>
          <a:lstStyle/>
          <a:p>
            <a:r>
              <a:rPr lang="zh-CN" altLang="en-US" dirty="0"/>
              <a:t>体育：</a:t>
            </a:r>
            <a:r>
              <a:rPr lang="zh-CN" altLang="en-US" dirty="0" smtClean="0"/>
              <a:t>奥林匹克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锤炼肉体以接近于神</a:t>
            </a:r>
            <a:endParaRPr lang="en-US" altLang="zh-CN" dirty="0" smtClean="0"/>
          </a:p>
          <a:p>
            <a:r>
              <a:rPr lang="zh-CN" altLang="en-US" dirty="0" smtClean="0"/>
              <a:t>理性：追求理智以接近于神</a:t>
            </a:r>
            <a:endParaRPr lang="zh-CN" altLang="en-US" dirty="0"/>
          </a:p>
          <a:p>
            <a:r>
              <a:rPr lang="zh-CN" altLang="en-US" dirty="0"/>
              <a:t>建筑和艺术</a:t>
            </a:r>
          </a:p>
          <a:p>
            <a:pPr lvl="1"/>
            <a:r>
              <a:rPr lang="zh-CN" altLang="en-US" dirty="0"/>
              <a:t>菲迪亚斯：世界上没有比人更美的形式</a:t>
            </a:r>
          </a:p>
          <a:p>
            <a:pPr lvl="1"/>
            <a:r>
              <a:rPr lang="zh-CN" altLang="en-US" dirty="0"/>
              <a:t>波利克利托斯：完美取决于数的关系</a:t>
            </a:r>
          </a:p>
          <a:p>
            <a:r>
              <a:rPr lang="zh-CN" altLang="en-US" dirty="0" smtClean="0"/>
              <a:t>戏剧</a:t>
            </a:r>
            <a:endParaRPr lang="en-US" altLang="zh-CN" dirty="0" smtClean="0"/>
          </a:p>
          <a:p>
            <a:r>
              <a:rPr lang="zh-CN" altLang="en-US" dirty="0" smtClean="0"/>
              <a:t>大学</a:t>
            </a:r>
            <a:r>
              <a:rPr lang="zh-CN" altLang="en-US" dirty="0"/>
              <a:t>的</a:t>
            </a:r>
            <a:r>
              <a:rPr lang="zh-CN" altLang="en-US" dirty="0" smtClean="0"/>
              <a:t>起源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伊索克拉</a:t>
            </a:r>
            <a:r>
              <a:rPr lang="zh-CN" altLang="en-US" dirty="0"/>
              <a:t>底修辞学校（前</a:t>
            </a:r>
            <a:r>
              <a:rPr lang="en-US" altLang="zh-CN" dirty="0"/>
              <a:t>392</a:t>
            </a:r>
            <a:r>
              <a:rPr lang="zh-CN" altLang="en-US" dirty="0"/>
              <a:t>年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固定</a:t>
            </a:r>
            <a:r>
              <a:rPr lang="zh-CN" altLang="en-US" dirty="0"/>
              <a:t>校址、固定修业</a:t>
            </a:r>
            <a:r>
              <a:rPr lang="zh-CN" altLang="en-US" dirty="0" smtClean="0"/>
              <a:t>年限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柏拉图</a:t>
            </a:r>
            <a:r>
              <a:rPr lang="zh-CN" altLang="en-US" dirty="0"/>
              <a:t>：阿卡德米学园（前</a:t>
            </a:r>
            <a:r>
              <a:rPr lang="en-US" altLang="zh-CN" dirty="0"/>
              <a:t>387</a:t>
            </a:r>
            <a:r>
              <a:rPr lang="zh-CN" altLang="en-US" dirty="0"/>
              <a:t>年</a:t>
            </a:r>
            <a:r>
              <a:rPr lang="en-US" altLang="zh-CN" dirty="0"/>
              <a:t>-529</a:t>
            </a:r>
            <a:r>
              <a:rPr lang="zh-CN" altLang="en-US" dirty="0"/>
              <a:t>年）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2362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九、希腊哲学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426464"/>
            <a:ext cx="8604448" cy="5314904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条件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独立</a:t>
            </a:r>
            <a:r>
              <a:rPr lang="zh-CN" altLang="en-US" dirty="0"/>
              <a:t>于祭司阶层的学者和思想家</a:t>
            </a:r>
          </a:p>
          <a:p>
            <a:pPr lvl="2"/>
            <a:r>
              <a:rPr lang="zh-CN" altLang="en-US" dirty="0"/>
              <a:t>城邦民主</a:t>
            </a:r>
            <a:r>
              <a:rPr lang="zh-CN" altLang="en-US" dirty="0" smtClean="0"/>
              <a:t>制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lang="zh-CN" altLang="en-US" dirty="0" smtClean="0"/>
              <a:t>教师阶层兴盛；宗教</a:t>
            </a:r>
            <a:r>
              <a:rPr lang="zh-CN" altLang="en-US" dirty="0"/>
              <a:t>相对自由（政教分离）</a:t>
            </a:r>
          </a:p>
          <a:p>
            <a:pPr lvl="1"/>
            <a:r>
              <a:rPr lang="zh-CN" altLang="en-US" dirty="0"/>
              <a:t>理性：对神性的追求</a:t>
            </a:r>
          </a:p>
          <a:p>
            <a:r>
              <a:rPr lang="zh-CN" altLang="en-US" dirty="0"/>
              <a:t>自然哲学</a:t>
            </a:r>
          </a:p>
          <a:p>
            <a:pPr lvl="1"/>
            <a:r>
              <a:rPr lang="zh-CN" altLang="en-US" dirty="0"/>
              <a:t>建立独立于神的自然；用自然物间的作用解释现象</a:t>
            </a:r>
          </a:p>
          <a:p>
            <a:pPr lvl="1"/>
            <a:r>
              <a:rPr lang="zh-CN" altLang="en-US" dirty="0"/>
              <a:t>世界本原问题</a:t>
            </a:r>
          </a:p>
          <a:p>
            <a:pPr lvl="2"/>
            <a:r>
              <a:rPr lang="zh-CN" altLang="en-US" dirty="0"/>
              <a:t>早期：泰勒斯、赫拉克利特</a:t>
            </a:r>
          </a:p>
          <a:p>
            <a:pPr lvl="2"/>
            <a:r>
              <a:rPr lang="zh-CN" altLang="en-US" dirty="0"/>
              <a:t>原子论：留基伯、德谟克利特</a:t>
            </a:r>
            <a:r>
              <a:rPr lang="en-US" altLang="zh-CN" dirty="0"/>
              <a:t>/</a:t>
            </a:r>
            <a:r>
              <a:rPr lang="zh-CN" altLang="en-US" dirty="0"/>
              <a:t>元素论：恩培多克勒</a:t>
            </a:r>
          </a:p>
          <a:p>
            <a:pPr lvl="2"/>
            <a:r>
              <a:rPr lang="zh-CN" altLang="en-US" dirty="0"/>
              <a:t>种子说：阿那克萨戈拉</a:t>
            </a:r>
            <a:r>
              <a:rPr lang="en-US" altLang="zh-CN" dirty="0"/>
              <a:t>/</a:t>
            </a:r>
            <a:r>
              <a:rPr lang="zh-CN" altLang="en-US" dirty="0"/>
              <a:t>理念论（数）：毕达哥拉斯学派</a:t>
            </a:r>
          </a:p>
          <a:p>
            <a:pPr lvl="1"/>
            <a:r>
              <a:rPr lang="zh-CN" altLang="en-US" dirty="0"/>
              <a:t>变化与运动：爱利亚学派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605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六、古典希腊的文明成就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/>
          </p:nvPr>
        </p:nvGraphicFramePr>
        <p:xfrm>
          <a:off x="-3" y="-17190"/>
          <a:ext cx="9144009" cy="73208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436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008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476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713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本原的数量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本原是什么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可分性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可变性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认识论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699"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米利都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泰勒斯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一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水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可分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可变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39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阿那克西曼德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一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无限定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无限可分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可变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683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阿那克西美尼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一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气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可分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可变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3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爱菲斯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赫拉克利特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物质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规律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火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逻各斯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可分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永恒变化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427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爱利亚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色诺芬尼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巴门尼德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芝诺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麦里梭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一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不可分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不可变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感官不可靠；要靠理性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5709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毕达哥拉斯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r>
                        <a:rPr lang="zh-CN" altLang="zh-CN" sz="2000" kern="100" dirty="0" smtClean="0">
                          <a:effectLst/>
                        </a:rPr>
                        <a:t>毕达哥拉斯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二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有限（数）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无限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不可变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有限可用理性认识；无限不可认识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331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原子论者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留基伯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德谟克利特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数量无限多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原子（不可再分）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虚空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不可分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不可变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0760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元素论者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 smtClean="0">
                          <a:effectLst/>
                        </a:rPr>
                        <a:t>恩培多克勒</a:t>
                      </a:r>
                      <a:endParaRPr lang="zh-CN" sz="2000" kern="1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四种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水、土、火、气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爱、恨（结合与分离力）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可分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不可变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490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20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种子说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2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阿那克萨戈拉</a:t>
                      </a:r>
                      <a:endParaRPr lang="en-US" altLang="zh-CN" dirty="0" smtClean="0"/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2000" kern="1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20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无数种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20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种子</a:t>
                      </a:r>
                      <a:endParaRPr lang="en-US" altLang="zh-CN" sz="20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20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努斯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20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不可分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20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不可变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84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60" y="1556792"/>
            <a:ext cx="8352928" cy="4896544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认识论和道德哲学</a:t>
            </a:r>
            <a:r>
              <a:rPr lang="zh-CN" altLang="en-US" dirty="0" smtClean="0"/>
              <a:t>转向（前</a:t>
            </a:r>
            <a:r>
              <a:rPr lang="en-US" altLang="zh-CN" dirty="0" smtClean="0"/>
              <a:t>5</a:t>
            </a:r>
            <a:r>
              <a:rPr lang="zh-CN" altLang="en-US" dirty="0" smtClean="0"/>
              <a:t>世纪</a:t>
            </a:r>
            <a:r>
              <a:rPr lang="zh-CN" altLang="en-US" dirty="0"/>
              <a:t>中叶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/>
              <a:t>智者</a:t>
            </a:r>
            <a:r>
              <a:rPr lang="zh-CN" altLang="en-US" dirty="0" smtClean="0"/>
              <a:t>派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个人主义、相对主义</a:t>
            </a:r>
            <a:r>
              <a:rPr lang="zh-CN" altLang="en-US" dirty="0"/>
              <a:t>、怀疑论、</a:t>
            </a:r>
            <a:r>
              <a:rPr lang="zh-CN" altLang="en-US" dirty="0" smtClean="0"/>
              <a:t>不可知论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诉诸个人感官经验并强调经验的相对性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高尔吉亚：</a:t>
            </a:r>
            <a:r>
              <a:rPr lang="zh-CN" altLang="en-US" dirty="0"/>
              <a:t>无物</a:t>
            </a:r>
            <a:r>
              <a:rPr lang="zh-CN" altLang="en-US" dirty="0" smtClean="0"/>
              <a:t>存在；有也不可知；知也不可说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特拉西马库斯：正义即最强者利益的表达（强权即公理）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普罗泰戈拉：人是万物的尺度</a:t>
            </a:r>
            <a:endParaRPr lang="zh-CN" altLang="en-US" dirty="0"/>
          </a:p>
          <a:p>
            <a:pPr lvl="1"/>
            <a:r>
              <a:rPr lang="zh-CN" altLang="en-US" dirty="0" smtClean="0"/>
              <a:t>苏格拉底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反驳智者：</a:t>
            </a:r>
            <a:r>
              <a:rPr lang="zh-CN" altLang="en-US" dirty="0"/>
              <a:t>善</a:t>
            </a:r>
            <a:r>
              <a:rPr lang="zh-CN" altLang="en-US" dirty="0" smtClean="0"/>
              <a:t>存在，且可以用理性把握</a:t>
            </a:r>
            <a:endParaRPr lang="en-US" altLang="zh-CN" dirty="0" smtClean="0"/>
          </a:p>
          <a:p>
            <a:pPr lvl="2"/>
            <a:r>
              <a:rPr lang="zh-CN" altLang="en-US" dirty="0"/>
              <a:t>永恒的追问：追求普遍概念</a:t>
            </a:r>
            <a:endParaRPr lang="en-US" altLang="zh-CN" dirty="0"/>
          </a:p>
          <a:p>
            <a:pPr lvl="2"/>
            <a:r>
              <a:rPr lang="zh-CN" altLang="en-US" dirty="0" smtClean="0"/>
              <a:t>人的本质：追求理性，以成至善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九</a:t>
            </a:r>
            <a:r>
              <a:rPr lang="zh-CN" altLang="en-US" dirty="0" smtClean="0"/>
              <a:t>、希腊哲学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460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九</a:t>
            </a:r>
            <a:r>
              <a:rPr lang="zh-CN" altLang="en-US" dirty="0" smtClean="0"/>
              <a:t>、希腊哲学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3568" y="1783560"/>
            <a:ext cx="8136904" cy="4572000"/>
          </a:xfrm>
        </p:spPr>
        <p:txBody>
          <a:bodyPr>
            <a:normAutofit/>
          </a:bodyPr>
          <a:lstStyle/>
          <a:p>
            <a:r>
              <a:rPr lang="zh-CN" altLang="en-US" dirty="0"/>
              <a:t>大</a:t>
            </a:r>
            <a:r>
              <a:rPr lang="zh-CN" altLang="en-US" dirty="0" smtClean="0"/>
              <a:t>综合</a:t>
            </a:r>
            <a:endParaRPr lang="en-US" altLang="zh-CN" dirty="0" smtClean="0"/>
          </a:p>
          <a:p>
            <a:pPr lvl="1"/>
            <a:r>
              <a:rPr lang="zh-CN" altLang="en-US" dirty="0"/>
              <a:t>柏拉图：理念论</a:t>
            </a:r>
            <a:endParaRPr lang="en-US" altLang="zh-CN" dirty="0"/>
          </a:p>
          <a:p>
            <a:pPr lvl="2"/>
            <a:r>
              <a:rPr lang="zh-CN" altLang="en-US" dirty="0" smtClean="0"/>
              <a:t>可感知的世界是对理念世界的不完美摹写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毕达哥拉斯派的影响：万物皆数</a:t>
            </a:r>
            <a:endParaRPr lang="en-US" altLang="zh-CN" dirty="0" smtClean="0"/>
          </a:p>
          <a:p>
            <a:pPr lvl="2"/>
            <a:r>
              <a:rPr lang="zh-CN" altLang="en-US" dirty="0"/>
              <a:t>人类</a:t>
            </a:r>
            <a:r>
              <a:rPr lang="zh-CN" altLang="en-US" dirty="0" smtClean="0"/>
              <a:t>灵魂合理性的</a:t>
            </a:r>
            <a:r>
              <a:rPr lang="zh-CN" altLang="en-US" dirty="0"/>
              <a:t>平等</a:t>
            </a:r>
            <a:endParaRPr lang="en-US" altLang="zh-CN" dirty="0"/>
          </a:p>
          <a:p>
            <a:pPr lvl="1"/>
            <a:r>
              <a:rPr lang="zh-CN" altLang="en-US" dirty="0" smtClean="0"/>
              <a:t>亚里士多德：演绎、实证和归纳法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认识的来源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归纳法</a:t>
            </a:r>
            <a:r>
              <a:rPr lang="zh-CN" altLang="en-US" dirty="0"/>
              <a:t>：</a:t>
            </a:r>
            <a:r>
              <a:rPr lang="zh-CN" altLang="en-US" dirty="0" smtClean="0"/>
              <a:t>从个别经验</a:t>
            </a:r>
            <a:r>
              <a:rPr lang="zh-CN" altLang="en-US" dirty="0"/>
              <a:t>抽象出普遍形式</a:t>
            </a:r>
            <a:endParaRPr lang="en-US" altLang="zh-CN" dirty="0"/>
          </a:p>
          <a:p>
            <a:pPr lvl="2"/>
            <a:r>
              <a:rPr lang="zh-CN" altLang="en-US" dirty="0" smtClean="0"/>
              <a:t>逻辑学的系统化：范畴、三段论</a:t>
            </a:r>
            <a:endParaRPr lang="en-US" altLang="zh-CN" dirty="0" smtClean="0"/>
          </a:p>
          <a:p>
            <a:pPr lvl="2"/>
            <a:r>
              <a:rPr lang="zh-CN" altLang="en-US" dirty="0"/>
              <a:t>事物的基本</a:t>
            </a:r>
            <a:r>
              <a:rPr lang="zh-CN" altLang="en-US" dirty="0" smtClean="0"/>
              <a:t>属性：质料、形式、动力、目的（四因）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变化：实体（有无）、性质、数量、位置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104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0"/>
            <a:ext cx="9745980" cy="688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1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十</a:t>
            </a:r>
            <a:r>
              <a:rPr lang="zh-CN" altLang="en-US" dirty="0" smtClean="0"/>
              <a:t>、希腊科学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独立科学学科的的出现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亚里士多德的分类体系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理论</a:t>
            </a:r>
            <a:r>
              <a:rPr lang="zh-CN" altLang="en-US" dirty="0"/>
              <a:t>科学：关于神和世界本身的知识</a:t>
            </a:r>
            <a:endParaRPr lang="en-US" altLang="zh-CN" dirty="0"/>
          </a:p>
          <a:p>
            <a:pPr lvl="2"/>
            <a:r>
              <a:rPr lang="zh-CN" altLang="en-US" dirty="0"/>
              <a:t>神学、形而上学、各种自然哲学（物理学、生物学等）</a:t>
            </a:r>
            <a:endParaRPr lang="en-US" altLang="zh-CN" dirty="0"/>
          </a:p>
          <a:p>
            <a:pPr lvl="1"/>
            <a:r>
              <a:rPr lang="zh-CN" altLang="en-US" dirty="0"/>
              <a:t>创造科学：创造事物的技巧</a:t>
            </a:r>
            <a:endParaRPr lang="en-US" altLang="zh-CN" dirty="0"/>
          </a:p>
          <a:p>
            <a:pPr lvl="2"/>
            <a:r>
              <a:rPr lang="zh-CN" altLang="en-US" dirty="0"/>
              <a:t>诗学、修辞学、制造物品的知识</a:t>
            </a:r>
            <a:endParaRPr lang="en-US" altLang="zh-CN" dirty="0"/>
          </a:p>
          <a:p>
            <a:pPr lvl="1"/>
            <a:r>
              <a:rPr lang="zh-CN" altLang="en-US" dirty="0"/>
              <a:t>实践科学：关于人类实践的知识</a:t>
            </a:r>
            <a:endParaRPr lang="en-US" altLang="zh-CN" dirty="0"/>
          </a:p>
          <a:p>
            <a:pPr lvl="2"/>
            <a:r>
              <a:rPr lang="zh-CN" altLang="en-US" dirty="0"/>
              <a:t>政治学、历史学、伦理学、操作农具和工具的知识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456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十</a:t>
            </a:r>
            <a:r>
              <a:rPr lang="zh-CN" altLang="en-US" dirty="0" smtClean="0"/>
              <a:t>、</a:t>
            </a:r>
            <a:r>
              <a:rPr lang="zh-CN" altLang="en-US" dirty="0"/>
              <a:t>希腊科学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数理科学的</a:t>
            </a:r>
            <a:r>
              <a:rPr lang="zh-CN" altLang="en-US" dirty="0" smtClean="0"/>
              <a:t>发展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希腊理性与东方实用知识资源的结合</a:t>
            </a:r>
            <a:endParaRPr lang="en-US" altLang="zh-CN" dirty="0"/>
          </a:p>
          <a:p>
            <a:pPr lvl="1"/>
            <a:r>
              <a:rPr lang="zh-CN" altLang="en-US" dirty="0"/>
              <a:t>几何天文学的萌芽：欧多克斯的同心球宇宙（毕达哥拉斯和柏拉图的影响）</a:t>
            </a:r>
            <a:endParaRPr lang="en-US" altLang="zh-CN" dirty="0"/>
          </a:p>
          <a:p>
            <a:pPr lvl="1"/>
            <a:r>
              <a:rPr lang="zh-CN" altLang="en-US" dirty="0"/>
              <a:t>地理学</a:t>
            </a:r>
            <a:r>
              <a:rPr lang="zh-CN" altLang="en-US" dirty="0" smtClean="0"/>
              <a:t>：米利都学派的贡献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泰勒斯：将大地测量引入希腊</a:t>
            </a:r>
            <a:endParaRPr lang="en-US" altLang="zh-CN" dirty="0"/>
          </a:p>
          <a:p>
            <a:pPr lvl="2"/>
            <a:r>
              <a:rPr lang="zh-CN" altLang="en-US" dirty="0" smtClean="0"/>
              <a:t>阿那克西曼德：画出地球的形状</a:t>
            </a:r>
            <a:endParaRPr lang="en-US" altLang="zh-CN" dirty="0"/>
          </a:p>
          <a:p>
            <a:pPr lvl="1"/>
            <a:r>
              <a:rPr lang="en-US" altLang="zh-CN" dirty="0" smtClean="0"/>
              <a:t>——</a:t>
            </a:r>
            <a:r>
              <a:rPr lang="zh-CN" altLang="en-US" dirty="0" smtClean="0"/>
              <a:t>托勒密工作的源头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2911" r="25430"/>
          <a:stretch/>
        </p:blipFill>
        <p:spPr>
          <a:xfrm>
            <a:off x="6441713" y="3933056"/>
            <a:ext cx="2686232" cy="292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84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十、希腊科学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自然的独立化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从自然神学到自然哲学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第一</a:t>
            </a:r>
            <a:r>
              <a:rPr lang="zh-CN" altLang="en-US" dirty="0"/>
              <a:t>套非神学宇宙论</a:t>
            </a:r>
            <a:endParaRPr lang="en-US" altLang="zh-CN" dirty="0"/>
          </a:p>
          <a:p>
            <a:pPr lvl="2"/>
            <a:r>
              <a:rPr lang="zh-CN" altLang="en-US" dirty="0"/>
              <a:t>亚里士多德的月上世界与月下世界</a:t>
            </a:r>
            <a:endParaRPr lang="en-US" altLang="zh-CN" dirty="0"/>
          </a:p>
          <a:p>
            <a:pPr lvl="1"/>
            <a:r>
              <a:rPr lang="zh-CN" altLang="en-US" dirty="0"/>
              <a:t>医学的理性化和实证化：希波克拉底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局限：缺乏定量研究传统与实验传统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学者传统与工匠传统疏离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49737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十一</a:t>
            </a:r>
            <a:r>
              <a:rPr lang="zh-CN" altLang="en-US" dirty="0" smtClean="0"/>
              <a:t>、希腊化（</a:t>
            </a:r>
            <a:r>
              <a:rPr lang="zh-CN" altLang="en-US" dirty="0"/>
              <a:t>前</a:t>
            </a:r>
            <a:r>
              <a:rPr lang="en-US" altLang="zh-CN" dirty="0"/>
              <a:t>338</a:t>
            </a:r>
            <a:r>
              <a:rPr lang="zh-CN" altLang="en-US" dirty="0"/>
              <a:t>年以后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马其顿崛起和菲利普二世统一希腊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喀罗尼亚战役（前</a:t>
            </a:r>
            <a:r>
              <a:rPr lang="en-US" altLang="zh-CN" dirty="0" smtClean="0"/>
              <a:t>338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科</a:t>
            </a:r>
            <a:r>
              <a:rPr lang="zh-CN" altLang="en-US" dirty="0"/>
              <a:t>林斯</a:t>
            </a:r>
            <a:r>
              <a:rPr lang="zh-CN" altLang="en-US" dirty="0" smtClean="0"/>
              <a:t>联盟：结束希腊内战、一致对抗波斯</a:t>
            </a:r>
            <a:endParaRPr lang="en-US" altLang="zh-CN" dirty="0" smtClean="0"/>
          </a:p>
          <a:p>
            <a:r>
              <a:rPr lang="zh-CN" altLang="en-US" dirty="0" smtClean="0"/>
              <a:t>亚历山大征服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即位（前</a:t>
            </a:r>
            <a:r>
              <a:rPr lang="en-US" altLang="zh-CN" dirty="0" smtClean="0"/>
              <a:t>336</a:t>
            </a:r>
            <a:r>
              <a:rPr lang="zh-CN" altLang="en-US" dirty="0" smtClean="0"/>
              <a:t>年）</a:t>
            </a:r>
            <a:r>
              <a:rPr lang="zh-CN" altLang="en-US" dirty="0" smtClean="0">
                <a:latin typeface="Book Antiqua"/>
              </a:rPr>
              <a:t>→伊</a:t>
            </a:r>
            <a:r>
              <a:rPr lang="zh-CN" altLang="en-US" dirty="0">
                <a:latin typeface="Book Antiqua"/>
              </a:rPr>
              <a:t>苏斯</a:t>
            </a:r>
            <a:r>
              <a:rPr lang="zh-CN" altLang="en-US" dirty="0" smtClean="0">
                <a:latin typeface="Book Antiqua"/>
              </a:rPr>
              <a:t>战役，控制</a:t>
            </a:r>
            <a:r>
              <a:rPr lang="zh-CN" altLang="en-US" dirty="0">
                <a:latin typeface="Book Antiqua"/>
              </a:rPr>
              <a:t>小亚细亚</a:t>
            </a:r>
            <a:r>
              <a:rPr lang="zh-CN" altLang="en-US" dirty="0" smtClean="0">
                <a:latin typeface="Book Antiqua"/>
              </a:rPr>
              <a:t>（前</a:t>
            </a:r>
            <a:r>
              <a:rPr lang="en-US" altLang="zh-CN" dirty="0" smtClean="0">
                <a:latin typeface="Book Antiqua"/>
              </a:rPr>
              <a:t>333</a:t>
            </a:r>
            <a:r>
              <a:rPr lang="zh-CN" altLang="en-US" dirty="0" smtClean="0">
                <a:latin typeface="Book Antiqua"/>
              </a:rPr>
              <a:t>年）→埃及（前</a:t>
            </a:r>
            <a:r>
              <a:rPr lang="en-US" altLang="zh-CN" dirty="0" smtClean="0">
                <a:latin typeface="Book Antiqua"/>
              </a:rPr>
              <a:t>332</a:t>
            </a:r>
            <a:r>
              <a:rPr lang="zh-CN" altLang="en-US" dirty="0" smtClean="0">
                <a:latin typeface="Book Antiqua"/>
              </a:rPr>
              <a:t>年）→灭波斯，自称波斯</a:t>
            </a:r>
            <a:r>
              <a:rPr lang="zh-CN" altLang="en-US" dirty="0">
                <a:latin typeface="Book Antiqua"/>
              </a:rPr>
              <a:t>王（前</a:t>
            </a:r>
            <a:r>
              <a:rPr lang="en-US" altLang="zh-CN" dirty="0" smtClean="0">
                <a:latin typeface="Book Antiqua"/>
              </a:rPr>
              <a:t>331</a:t>
            </a:r>
            <a:r>
              <a:rPr lang="zh-CN" altLang="en-US" dirty="0" smtClean="0">
                <a:latin typeface="Book Antiqua"/>
              </a:rPr>
              <a:t>年）</a:t>
            </a:r>
            <a:r>
              <a:rPr lang="zh-CN" altLang="en-US" dirty="0">
                <a:latin typeface="Book Antiqua"/>
              </a:rPr>
              <a:t>→东征巴克特里亚，</a:t>
            </a:r>
            <a:r>
              <a:rPr lang="zh-CN" altLang="en-US" dirty="0" smtClean="0">
                <a:latin typeface="Book Antiqua"/>
              </a:rPr>
              <a:t>消灭波斯残党（前</a:t>
            </a:r>
            <a:r>
              <a:rPr lang="en-US" altLang="zh-CN" dirty="0" smtClean="0">
                <a:latin typeface="Book Antiqua"/>
              </a:rPr>
              <a:t>329</a:t>
            </a:r>
            <a:r>
              <a:rPr lang="zh-CN" altLang="en-US" dirty="0" smtClean="0">
                <a:latin typeface="Book Antiqua"/>
              </a:rPr>
              <a:t>年）→南下印度，占领旁遮普（前</a:t>
            </a:r>
            <a:r>
              <a:rPr lang="en-US" altLang="zh-CN" dirty="0" smtClean="0">
                <a:latin typeface="Book Antiqua"/>
              </a:rPr>
              <a:t>327</a:t>
            </a:r>
            <a:r>
              <a:rPr lang="zh-CN" altLang="en-US" dirty="0" smtClean="0">
                <a:latin typeface="Book Antiqua"/>
              </a:rPr>
              <a:t>年）→班师巴比伦（前</a:t>
            </a:r>
            <a:r>
              <a:rPr lang="en-US" altLang="zh-CN" dirty="0" smtClean="0">
                <a:latin typeface="Book Antiqua"/>
              </a:rPr>
              <a:t>325</a:t>
            </a:r>
            <a:r>
              <a:rPr lang="zh-CN" altLang="en-US" dirty="0" smtClean="0">
                <a:latin typeface="Book Antiqua"/>
              </a:rPr>
              <a:t>年）→病逝</a:t>
            </a:r>
            <a:r>
              <a:rPr lang="zh-CN" altLang="en-US" dirty="0">
                <a:latin typeface="Book Antiqua"/>
              </a:rPr>
              <a:t>（前</a:t>
            </a:r>
            <a:r>
              <a:rPr lang="en-US" altLang="zh-CN" dirty="0" smtClean="0">
                <a:latin typeface="Book Antiqua"/>
              </a:rPr>
              <a:t>323</a:t>
            </a:r>
            <a:r>
              <a:rPr lang="zh-CN" altLang="en-US" dirty="0" smtClean="0">
                <a:latin typeface="Book Antiqua"/>
              </a:rPr>
              <a:t>年）</a:t>
            </a:r>
            <a:endParaRPr lang="en-US" altLang="zh-CN" dirty="0" smtClean="0">
              <a:latin typeface="Book Antiqua"/>
            </a:endParaRPr>
          </a:p>
          <a:p>
            <a:r>
              <a:rPr lang="zh-CN" altLang="en-US" dirty="0" smtClean="0"/>
              <a:t>帝国的分裂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安提努斯王朝；塞琉古王朝；托勒密王朝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571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十一</a:t>
            </a:r>
            <a:r>
              <a:rPr lang="zh-CN" altLang="en-US" dirty="0" smtClean="0"/>
              <a:t>、希腊化（</a:t>
            </a:r>
            <a:r>
              <a:rPr lang="zh-CN" altLang="en-US" dirty="0"/>
              <a:t>前</a:t>
            </a:r>
            <a:r>
              <a:rPr lang="en-US" altLang="zh-CN" dirty="0"/>
              <a:t>338</a:t>
            </a:r>
            <a:r>
              <a:rPr lang="zh-CN" altLang="en-US" dirty="0"/>
              <a:t>年以后）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556792"/>
            <a:ext cx="7772400" cy="511256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泛希腊化时代的世界体系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希腊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马其顿王国独大</a:t>
            </a:r>
            <a:endParaRPr lang="en-US" altLang="zh-CN" dirty="0" smtClean="0"/>
          </a:p>
          <a:p>
            <a:pPr lvl="2"/>
            <a:r>
              <a:rPr lang="zh-CN" altLang="en-US" dirty="0"/>
              <a:t>各</a:t>
            </a:r>
            <a:r>
              <a:rPr lang="zh-CN" altLang="en-US" dirty="0" smtClean="0"/>
              <a:t>城邦自治，以盟约形式受马其顿挟制</a:t>
            </a:r>
            <a:endParaRPr lang="en-US" altLang="zh-CN" dirty="0"/>
          </a:p>
          <a:p>
            <a:pPr lvl="1"/>
            <a:r>
              <a:rPr lang="zh-CN" altLang="en-US" dirty="0" smtClean="0"/>
              <a:t>亚洲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塞琉古王国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全盛时东抵印度（孔雀王朝）和帕米尔高原，西至小亚细亚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东西部领土相继丢失或独立，最终</a:t>
            </a:r>
            <a:r>
              <a:rPr lang="zh-CN" altLang="en-US" dirty="0"/>
              <a:t>领土</a:t>
            </a:r>
            <a:r>
              <a:rPr lang="zh-CN" altLang="en-US" dirty="0" smtClean="0"/>
              <a:t>仅剩叙利亚，并于罗马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巴克特里亚（阿富汗）、帕提亚（伊朗</a:t>
            </a:r>
            <a:r>
              <a:rPr lang="zh-CN" altLang="en-US" dirty="0"/>
              <a:t>东北部）、帕加</a:t>
            </a:r>
            <a:r>
              <a:rPr lang="zh-CN" altLang="en-US" dirty="0" smtClean="0"/>
              <a:t>马（小亚细亚西北）等先后独立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非洲：托勒密王朝</a:t>
            </a:r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907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十一</a:t>
            </a:r>
            <a:r>
              <a:rPr lang="zh-CN" altLang="en-US" dirty="0" smtClean="0"/>
              <a:t>、希腊化（</a:t>
            </a:r>
            <a:r>
              <a:rPr lang="zh-CN" altLang="en-US" dirty="0"/>
              <a:t>前</a:t>
            </a:r>
            <a:r>
              <a:rPr lang="en-US" altLang="zh-CN" dirty="0"/>
              <a:t>338</a:t>
            </a:r>
            <a:r>
              <a:rPr lang="zh-CN" altLang="en-US" dirty="0"/>
              <a:t>年以后）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希腊化时代的学术</a:t>
            </a:r>
            <a:endParaRPr lang="en-US" altLang="zh-CN" dirty="0"/>
          </a:p>
          <a:p>
            <a:pPr lvl="1"/>
            <a:r>
              <a:rPr lang="zh-CN" altLang="en-US" dirty="0" smtClean="0"/>
              <a:t>雅典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趋向于伦理议题</a:t>
            </a:r>
            <a:endParaRPr lang="en-US" altLang="zh-CN" dirty="0"/>
          </a:p>
          <a:p>
            <a:pPr lvl="2"/>
            <a:r>
              <a:rPr lang="zh-CN" altLang="en-US" dirty="0"/>
              <a:t>阿卡德米学园（前</a:t>
            </a:r>
            <a:r>
              <a:rPr lang="en-US" altLang="zh-CN" dirty="0"/>
              <a:t>387</a:t>
            </a:r>
            <a:r>
              <a:rPr lang="zh-CN" altLang="en-US" dirty="0"/>
              <a:t>年</a:t>
            </a:r>
            <a:r>
              <a:rPr lang="en-US" altLang="zh-CN" dirty="0"/>
              <a:t>-529</a:t>
            </a:r>
            <a:r>
              <a:rPr lang="zh-CN" altLang="en-US" dirty="0"/>
              <a:t>年）和吕克昂学园（前</a:t>
            </a:r>
            <a:r>
              <a:rPr lang="en-US" altLang="zh-CN" dirty="0"/>
              <a:t>335-529</a:t>
            </a:r>
            <a:r>
              <a:rPr lang="zh-CN" altLang="en-US" dirty="0"/>
              <a:t>年）</a:t>
            </a:r>
            <a:endParaRPr lang="en-US" altLang="zh-CN" dirty="0"/>
          </a:p>
          <a:p>
            <a:pPr lvl="2"/>
            <a:r>
              <a:rPr lang="zh-CN" altLang="en-US" dirty="0"/>
              <a:t>犬儒学派；伊壁鸠鲁学派；斯多葛学派</a:t>
            </a:r>
            <a:endParaRPr lang="en-US" altLang="zh-CN" dirty="0"/>
          </a:p>
          <a:p>
            <a:pPr lvl="1"/>
            <a:r>
              <a:rPr lang="zh-CN" altLang="en-US" dirty="0" smtClean="0"/>
              <a:t>亚历山大里亚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数理科学的中心</a:t>
            </a:r>
            <a:endParaRPr lang="en-US" altLang="zh-CN" dirty="0"/>
          </a:p>
          <a:p>
            <a:pPr lvl="2"/>
            <a:r>
              <a:rPr lang="zh-CN" altLang="en-US" dirty="0"/>
              <a:t>亚历山大图书馆；缪斯学园（</a:t>
            </a:r>
            <a:r>
              <a:rPr lang="en-US" altLang="zh-CN" dirty="0"/>
              <a:t>Museum</a:t>
            </a:r>
            <a:r>
              <a:rPr lang="zh-CN" altLang="en-US" dirty="0"/>
              <a:t>）</a:t>
            </a:r>
            <a:endParaRPr lang="en-US" altLang="zh-CN" dirty="0"/>
          </a:p>
          <a:p>
            <a:pPr lvl="2"/>
            <a:r>
              <a:rPr lang="zh-CN" altLang="en-US" dirty="0"/>
              <a:t>欧几里得；阿利斯塔克；喜帕克斯；托勒密；希罗</a:t>
            </a:r>
            <a:r>
              <a:rPr lang="en-US" altLang="zh-CN" dirty="0"/>
              <a:t>…………</a:t>
            </a:r>
          </a:p>
          <a:p>
            <a:pPr lvl="1"/>
            <a:r>
              <a:rPr lang="zh-CN" altLang="en-US" dirty="0"/>
              <a:t>叙拉</a:t>
            </a:r>
            <a:r>
              <a:rPr lang="zh-CN" altLang="en-US" dirty="0" smtClean="0"/>
              <a:t>古：阿基米德</a:t>
            </a:r>
            <a:endParaRPr lang="en-US" altLang="zh-CN" dirty="0"/>
          </a:p>
          <a:p>
            <a:pPr lvl="1"/>
            <a:r>
              <a:rPr lang="zh-CN" altLang="en-US" dirty="0" smtClean="0"/>
              <a:t>帕加玛：盖伦</a:t>
            </a:r>
            <a:r>
              <a:rPr lang="zh-CN" altLang="en-US" dirty="0"/>
              <a:t>；发明羊皮纸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458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十一、希腊化（前</a:t>
            </a:r>
            <a:r>
              <a:rPr lang="en-US" altLang="zh-CN" dirty="0"/>
              <a:t>338</a:t>
            </a:r>
            <a:r>
              <a:rPr lang="zh-CN" altLang="en-US" dirty="0"/>
              <a:t>年以后）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628800"/>
            <a:ext cx="7772400" cy="507444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对希腊文明和希腊化时代的小结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希腊</a:t>
            </a:r>
            <a:r>
              <a:rPr lang="zh-CN" altLang="en-US" dirty="0"/>
              <a:t>学术和文化的泛化，而非希腊政治制度的泛化</a:t>
            </a:r>
            <a:endParaRPr lang="en-US" altLang="zh-CN" dirty="0"/>
          </a:p>
          <a:p>
            <a:pPr lvl="1"/>
            <a:r>
              <a:rPr lang="zh-CN" altLang="en-US" dirty="0" smtClean="0"/>
              <a:t>并未实现</a:t>
            </a:r>
            <a:r>
              <a:rPr lang="zh-CN" altLang="en-US" dirty="0"/>
              <a:t>文明中心的真正转移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马其顿征服带有一定偶然性。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整个希腊文明总体上仍从属于东方，是东地中海世界体系的一部分。文明中心仍在地中海东岸（尤其是埃及</a:t>
            </a:r>
            <a:r>
              <a:rPr lang="en-US" altLang="zh-CN" dirty="0" smtClean="0"/>
              <a:t>-</a:t>
            </a:r>
            <a:r>
              <a:rPr lang="zh-CN" altLang="en-US" dirty="0" smtClean="0"/>
              <a:t>叙利亚</a:t>
            </a:r>
            <a:r>
              <a:rPr lang="en-US" altLang="zh-CN" dirty="0" smtClean="0"/>
              <a:t>-</a:t>
            </a:r>
            <a:r>
              <a:rPr lang="zh-CN" altLang="en-US" dirty="0" smtClean="0"/>
              <a:t>美索不达米亚轴线上）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作为“东方式”暴君的亚历山大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希腊人（以及腓尼基人）的殖民促进了西地中海的文明化，拉开了环地中海世界体系的序幕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6956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一、米底和波斯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宗教</a:t>
            </a:r>
            <a:endParaRPr lang="en-US" altLang="zh-CN" dirty="0" smtClean="0"/>
          </a:p>
          <a:p>
            <a:pPr lvl="1"/>
            <a:r>
              <a:rPr lang="zh-CN" altLang="en-US" dirty="0"/>
              <a:t>原始玛兹达</a:t>
            </a:r>
            <a:r>
              <a:rPr lang="zh-CN" altLang="en-US" dirty="0" smtClean="0"/>
              <a:t>教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lang="zh-CN" altLang="en-US" dirty="0"/>
              <a:t>琐罗亚斯德</a:t>
            </a:r>
            <a:r>
              <a:rPr lang="zh-CN" altLang="en-US" dirty="0" smtClean="0"/>
              <a:t>教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→摩尼教（公元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世纪，萨珊波斯时期）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原始</a:t>
            </a:r>
            <a:r>
              <a:rPr lang="zh-CN" altLang="en-US" dirty="0"/>
              <a:t>玛兹达</a:t>
            </a:r>
            <a:r>
              <a:rPr lang="zh-CN" altLang="en-US" dirty="0" smtClean="0"/>
              <a:t>教义：多</a:t>
            </a:r>
            <a:r>
              <a:rPr lang="zh-CN" altLang="en-US" dirty="0"/>
              <a:t>神；二元论；拜火；</a:t>
            </a:r>
            <a:r>
              <a:rPr lang="zh-CN" altLang="en-US" dirty="0" smtClean="0"/>
              <a:t>天葬</a:t>
            </a:r>
            <a:endParaRPr lang="en-US" altLang="zh-CN" dirty="0" smtClean="0"/>
          </a:p>
          <a:p>
            <a:pPr lvl="1"/>
            <a:r>
              <a:rPr lang="zh-CN" altLang="en-US" dirty="0"/>
              <a:t>琐罗亚斯德</a:t>
            </a:r>
            <a:r>
              <a:rPr lang="zh-CN" altLang="en-US" dirty="0" smtClean="0"/>
              <a:t>教的形成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琐罗亚斯德改革：</a:t>
            </a:r>
            <a:r>
              <a:rPr lang="en-US" altLang="zh-CN" dirty="0"/>
              <a:t>《</a:t>
            </a:r>
            <a:r>
              <a:rPr lang="zh-CN" altLang="en-US" dirty="0"/>
              <a:t>阿维斯陀</a:t>
            </a:r>
            <a:r>
              <a:rPr lang="en-US" altLang="zh-CN" dirty="0" smtClean="0"/>
              <a:t>》</a:t>
            </a:r>
            <a:r>
              <a:rPr lang="zh-CN" altLang="en-US" dirty="0" smtClean="0"/>
              <a:t>的形成</a:t>
            </a:r>
            <a:endParaRPr lang="en-US" altLang="zh-CN" dirty="0"/>
          </a:p>
          <a:p>
            <a:pPr lvl="2"/>
            <a:r>
              <a:rPr lang="zh-CN" altLang="en-US" dirty="0" smtClean="0"/>
              <a:t>伊朗</a:t>
            </a:r>
            <a:r>
              <a:rPr lang="zh-CN" altLang="en-US" dirty="0"/>
              <a:t>东部部落区，约前</a:t>
            </a:r>
            <a:r>
              <a:rPr lang="en-US" altLang="zh-CN" dirty="0"/>
              <a:t>11</a:t>
            </a:r>
            <a:r>
              <a:rPr lang="zh-CN" altLang="en-US" dirty="0"/>
              <a:t>世纪后逐渐形成（阿维斯陀时期）</a:t>
            </a:r>
            <a:endParaRPr lang="en-US" altLang="zh-CN" dirty="0"/>
          </a:p>
          <a:p>
            <a:pPr lvl="2"/>
            <a:r>
              <a:rPr lang="zh-CN" altLang="en-US" dirty="0" smtClean="0"/>
              <a:t>国教化（萨珊波斯时期）</a:t>
            </a:r>
            <a:endParaRPr lang="en-US" altLang="zh-CN" dirty="0" smtClean="0"/>
          </a:p>
          <a:p>
            <a:pPr lvl="2"/>
            <a:endParaRPr lang="en-US" altLang="zh-CN" dirty="0" smtClean="0"/>
          </a:p>
          <a:p>
            <a:pPr lvl="2"/>
            <a:endParaRPr lang="en-US" altLang="zh-CN" dirty="0"/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  <a:p>
            <a:pPr lvl="1"/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56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一、米底和波斯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783560"/>
            <a:ext cx="7906072" cy="4572000"/>
          </a:xfrm>
        </p:spPr>
        <p:txBody>
          <a:bodyPr/>
          <a:lstStyle/>
          <a:p>
            <a:r>
              <a:rPr lang="zh-CN" altLang="en-US" dirty="0" smtClean="0"/>
              <a:t>琐罗亚斯德对原始教义的改造</a:t>
            </a:r>
            <a:endParaRPr lang="en-US" altLang="zh-CN" dirty="0" smtClean="0"/>
          </a:p>
          <a:p>
            <a:pPr lvl="1"/>
            <a:r>
              <a:rPr lang="zh-CN" altLang="en-US" dirty="0"/>
              <a:t>多神→善恶二神</a:t>
            </a:r>
          </a:p>
          <a:p>
            <a:pPr lvl="1"/>
            <a:r>
              <a:rPr lang="zh-CN" altLang="en-US" dirty="0"/>
              <a:t>提高玛兹达地位</a:t>
            </a:r>
          </a:p>
          <a:p>
            <a:pPr lvl="2"/>
            <a:r>
              <a:rPr lang="zh-CN" altLang="en-US" dirty="0"/>
              <a:t>独一主神、造物主、造众神者；理智神→理智本身</a:t>
            </a:r>
          </a:p>
          <a:p>
            <a:pPr lvl="2"/>
            <a:r>
              <a:rPr lang="zh-CN" altLang="en-US" dirty="0"/>
              <a:t>其他神降格为玛兹达的从神</a:t>
            </a:r>
          </a:p>
          <a:p>
            <a:pPr lvl="1"/>
            <a:r>
              <a:rPr lang="en-US" altLang="zh-CN" dirty="0" smtClean="0"/>
              <a:t>12000</a:t>
            </a:r>
            <a:r>
              <a:rPr lang="zh-CN" altLang="en-US" dirty="0" smtClean="0"/>
              <a:t>年周期及末日</a:t>
            </a:r>
            <a:r>
              <a:rPr lang="zh-CN" altLang="en-US" dirty="0"/>
              <a:t>拯救说</a:t>
            </a:r>
          </a:p>
          <a:p>
            <a:r>
              <a:rPr lang="zh-CN" altLang="en-US" dirty="0"/>
              <a:t>密特拉信仰</a:t>
            </a:r>
          </a:p>
          <a:p>
            <a:pPr lvl="1"/>
            <a:r>
              <a:rPr lang="zh-CN" altLang="en-US" dirty="0"/>
              <a:t>契约神→奖善罚恶之神</a:t>
            </a:r>
          </a:p>
          <a:p>
            <a:pPr lvl="1"/>
            <a:r>
              <a:rPr lang="zh-CN" altLang="en-US" dirty="0"/>
              <a:t>琐罗亚斯德教中降格为玛兹达在人间的代表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371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二、古希腊及其居民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古希腊的范围：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伯罗奔尼撒半岛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巴尔干半岛南部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爱琴海诸岛</a:t>
            </a:r>
            <a:endParaRPr lang="en-US" altLang="zh-CN" dirty="0" smtClean="0"/>
          </a:p>
          <a:p>
            <a:pPr lvl="2"/>
            <a:r>
              <a:rPr lang="zh-CN" altLang="en-US" dirty="0"/>
              <a:t>克里特岛、</a:t>
            </a:r>
            <a:r>
              <a:rPr lang="zh-CN" altLang="en-US" dirty="0" smtClean="0"/>
              <a:t>基克拉泽斯群岛、罗得岛</a:t>
            </a:r>
            <a:r>
              <a:rPr lang="en-US" altLang="zh-CN" dirty="0" smtClean="0"/>
              <a:t>……</a:t>
            </a:r>
          </a:p>
          <a:p>
            <a:pPr lvl="1"/>
            <a:r>
              <a:rPr lang="zh-CN" altLang="en-US" dirty="0" smtClean="0"/>
              <a:t>小亚细亚沿岸殖民地</a:t>
            </a:r>
            <a:endParaRPr lang="en-US" altLang="zh-CN" dirty="0" smtClean="0"/>
          </a:p>
          <a:p>
            <a:pPr lvl="1"/>
            <a:r>
              <a:rPr lang="zh-CN" altLang="en-US" dirty="0"/>
              <a:t>外围</a:t>
            </a:r>
            <a:r>
              <a:rPr lang="zh-CN" altLang="en-US" dirty="0" smtClean="0"/>
              <a:t>殖民地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亚平宁半岛南部沿海、西西里岛、黑海沿岸、北非</a:t>
            </a:r>
            <a:r>
              <a:rPr lang="en-US" altLang="zh-CN" dirty="0" smtClean="0"/>
              <a:t>……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2415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4" t="12506" r="27549" b="23106"/>
          <a:stretch/>
        </p:blipFill>
        <p:spPr bwMode="auto">
          <a:xfrm>
            <a:off x="2051720" y="-891480"/>
            <a:ext cx="5215494" cy="8949676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162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35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二、</a:t>
            </a:r>
            <a:r>
              <a:rPr lang="zh-CN" altLang="en-US" dirty="0"/>
              <a:t>古希腊及其居民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 smtClean="0"/>
              <a:t>原住民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地中海民族（主体）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语言</a:t>
            </a:r>
            <a:r>
              <a:rPr lang="zh-CN" altLang="en-US" dirty="0"/>
              <a:t>、文化遗存与小亚细亚古民族相似，体质异于高大的印欧</a:t>
            </a:r>
            <a:r>
              <a:rPr lang="zh-CN" altLang="en-US" dirty="0" smtClean="0"/>
              <a:t>人种</a:t>
            </a:r>
            <a:endParaRPr lang="en-US" altLang="zh-CN" dirty="0" smtClean="0"/>
          </a:p>
          <a:p>
            <a:pPr lvl="2"/>
            <a:r>
              <a:rPr lang="zh-CN" altLang="en-US" dirty="0"/>
              <a:t>伯罗奔尼撒半岛：皮拉斯齐人</a:t>
            </a:r>
          </a:p>
          <a:p>
            <a:pPr lvl="2"/>
            <a:r>
              <a:rPr lang="zh-CN" altLang="en-US" dirty="0" smtClean="0"/>
              <a:t>爱琴海</a:t>
            </a:r>
            <a:r>
              <a:rPr lang="zh-CN" altLang="en-US" dirty="0"/>
              <a:t>诸岛：加利亚人</a:t>
            </a:r>
          </a:p>
          <a:p>
            <a:pPr lvl="1"/>
            <a:r>
              <a:rPr lang="zh-CN" altLang="en-US" dirty="0" smtClean="0"/>
              <a:t>少量来自</a:t>
            </a:r>
            <a:r>
              <a:rPr lang="zh-CN" altLang="en-US" dirty="0"/>
              <a:t>非洲的利比亚人和来自腓尼基的西顿</a:t>
            </a:r>
            <a:r>
              <a:rPr lang="zh-CN" altLang="en-US" dirty="0" smtClean="0"/>
              <a:t>人</a:t>
            </a:r>
            <a:endParaRPr lang="en-US" altLang="zh-CN" dirty="0" smtClean="0"/>
          </a:p>
          <a:p>
            <a:r>
              <a:rPr lang="zh-CN" altLang="en-US" dirty="0" smtClean="0"/>
              <a:t>外来者</a:t>
            </a:r>
            <a:endParaRPr lang="en-US" altLang="zh-CN" dirty="0" smtClean="0"/>
          </a:p>
          <a:p>
            <a:pPr lvl="1"/>
            <a:r>
              <a:rPr lang="zh-CN" altLang="en-US" dirty="0"/>
              <a:t>原始印欧</a:t>
            </a:r>
            <a:r>
              <a:rPr lang="zh-CN" altLang="en-US" dirty="0" smtClean="0"/>
              <a:t>人</a:t>
            </a:r>
            <a:endParaRPr lang="en-US" altLang="zh-CN" dirty="0" smtClean="0"/>
          </a:p>
          <a:p>
            <a:pPr lvl="2"/>
            <a:r>
              <a:rPr lang="zh-CN" altLang="en-US" dirty="0"/>
              <a:t>亚该亚</a:t>
            </a:r>
            <a:r>
              <a:rPr lang="zh-CN" altLang="en-US" dirty="0" smtClean="0"/>
              <a:t>人（伯罗奔尼撒半岛</a:t>
            </a:r>
            <a:r>
              <a:rPr lang="en-US" altLang="zh-CN" dirty="0" smtClean="0"/>
              <a:t>/</a:t>
            </a:r>
            <a:r>
              <a:rPr lang="zh-CN" altLang="en-US" dirty="0" smtClean="0"/>
              <a:t>迈锡尼文明）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爱奥尼亚人（希腊东部、小亚细亚）</a:t>
            </a:r>
            <a:endParaRPr lang="en-US" altLang="zh-CN" dirty="0" smtClean="0"/>
          </a:p>
          <a:p>
            <a:pPr lvl="2"/>
            <a:r>
              <a:rPr lang="zh-CN" altLang="en-US" dirty="0"/>
              <a:t>伊奥利亚</a:t>
            </a:r>
            <a:r>
              <a:rPr lang="zh-CN" altLang="en-US" dirty="0" smtClean="0"/>
              <a:t>人（巴尔干半岛南部、小亚细亚北部沿海）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多利安人（伯罗奔尼撒半岛南部）</a:t>
            </a:r>
            <a:endParaRPr lang="en-US" altLang="zh-CN" dirty="0" smtClean="0"/>
          </a:p>
          <a:p>
            <a:pPr lvl="2"/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80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三、爱琴文明</a:t>
            </a:r>
            <a:r>
              <a:rPr lang="en-US" altLang="zh-CN" dirty="0" smtClean="0"/>
              <a:t>(</a:t>
            </a:r>
            <a:r>
              <a:rPr lang="zh-CN" altLang="en-US" dirty="0"/>
              <a:t>前</a:t>
            </a:r>
            <a:r>
              <a:rPr lang="en-US" altLang="zh-CN" dirty="0" smtClean="0"/>
              <a:t>3200-</a:t>
            </a:r>
            <a:r>
              <a:rPr lang="zh-CN" altLang="en-US" dirty="0"/>
              <a:t>前</a:t>
            </a:r>
            <a:r>
              <a:rPr lang="en-US" altLang="zh-CN" dirty="0"/>
              <a:t>1200</a:t>
            </a:r>
            <a:r>
              <a:rPr lang="zh-CN" altLang="en-US" dirty="0"/>
              <a:t>年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584" y="1783560"/>
            <a:ext cx="7992888" cy="4572000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原住民文明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基克拉泽斯文</a:t>
            </a:r>
            <a:r>
              <a:rPr lang="zh-CN" altLang="en-US" dirty="0"/>
              <a:t>化（</a:t>
            </a:r>
            <a:r>
              <a:rPr lang="zh-CN" altLang="en-US" dirty="0" smtClean="0"/>
              <a:t>基克拉泽斯群岛，前</a:t>
            </a:r>
            <a:r>
              <a:rPr lang="en-US" altLang="zh-CN" dirty="0" smtClean="0"/>
              <a:t>3200</a:t>
            </a:r>
            <a:r>
              <a:rPr lang="zh-CN" altLang="en-US" dirty="0" smtClean="0"/>
              <a:t>年</a:t>
            </a:r>
            <a:r>
              <a:rPr lang="en-US" altLang="zh-CN" dirty="0" smtClean="0"/>
              <a:t>-</a:t>
            </a:r>
            <a:r>
              <a:rPr lang="zh-CN" altLang="en-US" dirty="0"/>
              <a:t>前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1"/>
            <a:r>
              <a:rPr lang="zh-CN" altLang="en-US" dirty="0"/>
              <a:t>米诺斯文明</a:t>
            </a:r>
            <a:r>
              <a:rPr lang="zh-CN" altLang="en-US" dirty="0" smtClean="0"/>
              <a:t>（克里特岛，前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年</a:t>
            </a:r>
            <a:r>
              <a:rPr lang="en-US" altLang="zh-CN" dirty="0" smtClean="0"/>
              <a:t>-</a:t>
            </a:r>
            <a:r>
              <a:rPr lang="zh-CN" altLang="en-US" dirty="0"/>
              <a:t>前</a:t>
            </a:r>
            <a:r>
              <a:rPr lang="en-US" altLang="zh-CN" dirty="0" smtClean="0"/>
              <a:t>1400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统一集权</a:t>
            </a:r>
            <a:r>
              <a:rPr lang="zh-CN" altLang="en-US" dirty="0"/>
              <a:t>制国家；线形文字</a:t>
            </a:r>
            <a:r>
              <a:rPr lang="en-US" altLang="zh-CN" dirty="0" smtClean="0"/>
              <a:t>A</a:t>
            </a:r>
          </a:p>
          <a:p>
            <a:pPr lvl="2"/>
            <a:r>
              <a:rPr lang="zh-CN" altLang="en-US" dirty="0"/>
              <a:t>早王宫</a:t>
            </a:r>
            <a:r>
              <a:rPr lang="zh-CN" altLang="en-US" dirty="0" smtClean="0"/>
              <a:t>时期（</a:t>
            </a:r>
            <a:r>
              <a:rPr lang="zh-CN" altLang="en-US" dirty="0"/>
              <a:t>前</a:t>
            </a:r>
            <a:r>
              <a:rPr lang="en-US" altLang="zh-CN" dirty="0"/>
              <a:t>2000-</a:t>
            </a:r>
            <a:r>
              <a:rPr lang="zh-CN" altLang="en-US" dirty="0"/>
              <a:t>前</a:t>
            </a:r>
            <a:r>
              <a:rPr lang="en-US" altLang="zh-CN" dirty="0"/>
              <a:t>1700</a:t>
            </a:r>
            <a:r>
              <a:rPr lang="zh-CN" altLang="en-US" dirty="0" smtClean="0"/>
              <a:t>）</a:t>
            </a:r>
            <a:endParaRPr lang="zh-CN" altLang="en-US" dirty="0"/>
          </a:p>
          <a:p>
            <a:pPr lvl="2"/>
            <a:r>
              <a:rPr lang="zh-CN" altLang="en-US" dirty="0"/>
              <a:t>新王宫</a:t>
            </a:r>
            <a:r>
              <a:rPr lang="zh-CN" altLang="en-US" dirty="0" smtClean="0"/>
              <a:t>时期（前</a:t>
            </a:r>
            <a:r>
              <a:rPr lang="en-US" altLang="zh-CN" dirty="0"/>
              <a:t>1700-</a:t>
            </a:r>
            <a:r>
              <a:rPr lang="zh-CN" altLang="en-US" dirty="0"/>
              <a:t>前</a:t>
            </a:r>
            <a:r>
              <a:rPr lang="en-US" altLang="zh-CN" dirty="0" smtClean="0"/>
              <a:t>1400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约</a:t>
            </a:r>
            <a:r>
              <a:rPr lang="zh-CN" altLang="en-US" dirty="0"/>
              <a:t>前</a:t>
            </a:r>
            <a:r>
              <a:rPr lang="en-US" altLang="zh-CN" dirty="0"/>
              <a:t>1400</a:t>
            </a:r>
            <a:r>
              <a:rPr lang="zh-CN" altLang="en-US" dirty="0" smtClean="0"/>
              <a:t>年，不明</a:t>
            </a:r>
            <a:r>
              <a:rPr lang="zh-CN" altLang="en-US" dirty="0"/>
              <a:t>浩劫，大部分建筑被毁，文明</a:t>
            </a:r>
            <a:r>
              <a:rPr lang="zh-CN" altLang="en-US" dirty="0" smtClean="0"/>
              <a:t>衰落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文化特色：受</a:t>
            </a:r>
            <a:r>
              <a:rPr lang="zh-CN" altLang="en-US" dirty="0"/>
              <a:t>埃及影响较多，亦有小亚细亚、黎凡特地区影响。同时有独立特色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410" y="5711"/>
            <a:ext cx="2932590" cy="2991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" r="51996"/>
          <a:stretch/>
        </p:blipFill>
        <p:spPr bwMode="auto">
          <a:xfrm>
            <a:off x="6372200" y="3589128"/>
            <a:ext cx="2771800" cy="294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544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穿越">
  <a:themeElements>
    <a:clrScheme name="穿越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穿越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穿越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1381</TotalTime>
  <Words>2973</Words>
  <Application>Microsoft Office PowerPoint</Application>
  <PresentationFormat>全屏显示(4:3)</PresentationFormat>
  <Paragraphs>407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8" baseType="lpstr">
      <vt:lpstr>华文楷体</vt:lpstr>
      <vt:lpstr>宋体</vt:lpstr>
      <vt:lpstr>Arial</vt:lpstr>
      <vt:lpstr>Book Antiqua</vt:lpstr>
      <vt:lpstr>Calibri</vt:lpstr>
      <vt:lpstr>Consolas</vt:lpstr>
      <vt:lpstr>Corbel</vt:lpstr>
      <vt:lpstr>Times New Roman</vt:lpstr>
      <vt:lpstr>Wingdings</vt:lpstr>
      <vt:lpstr>Wingdings 2</vt:lpstr>
      <vt:lpstr>Wingdings 3</vt:lpstr>
      <vt:lpstr>穿越</vt:lpstr>
      <vt:lpstr>全球史 第四讲 波斯与希腊 ——从地中海东岸到环地中海</vt:lpstr>
      <vt:lpstr>一、米底和波斯</vt:lpstr>
      <vt:lpstr>PowerPoint 演示文稿</vt:lpstr>
      <vt:lpstr>一、米底和波斯</vt:lpstr>
      <vt:lpstr>一、米底和波斯</vt:lpstr>
      <vt:lpstr>二、古希腊及其居民</vt:lpstr>
      <vt:lpstr>PowerPoint 演示文稿</vt:lpstr>
      <vt:lpstr>二、古希腊及其居民</vt:lpstr>
      <vt:lpstr>三、爱琴文明(前3200-前1200年)</vt:lpstr>
      <vt:lpstr>三、爱琴文明(前3200-前1200年)</vt:lpstr>
      <vt:lpstr>四、英雄时代（前1200-前750年） </vt:lpstr>
      <vt:lpstr>五、古风时代（前750年-前500年）</vt:lpstr>
      <vt:lpstr>五、古风时代（前750年-前500年）</vt:lpstr>
      <vt:lpstr>五、古风时代（前750年-前500年）</vt:lpstr>
      <vt:lpstr>五、古风时代（前750年-前500年）</vt:lpstr>
      <vt:lpstr>六、波希战争（前500年-前449年）</vt:lpstr>
      <vt:lpstr>PowerPoint 演示文稿</vt:lpstr>
      <vt:lpstr>六、波希战争（前500年-前449年）</vt:lpstr>
      <vt:lpstr>七、伯罗奔尼撒战争</vt:lpstr>
      <vt:lpstr>七、伯罗奔尼撒战争</vt:lpstr>
      <vt:lpstr>七、伯罗奔尼撒战争</vt:lpstr>
      <vt:lpstr>七、伯罗奔尼撒战争</vt:lpstr>
      <vt:lpstr>八、古典希腊的文明成就</vt:lpstr>
      <vt:lpstr>八、古典希腊的文明成就</vt:lpstr>
      <vt:lpstr>八、古典希腊的文明成就</vt:lpstr>
      <vt:lpstr>九、希腊哲学</vt:lpstr>
      <vt:lpstr>六、古典希腊的文明成就</vt:lpstr>
      <vt:lpstr>九、希腊哲学</vt:lpstr>
      <vt:lpstr>九、希腊哲学</vt:lpstr>
      <vt:lpstr>十、希腊科学</vt:lpstr>
      <vt:lpstr>十、希腊科学</vt:lpstr>
      <vt:lpstr>十、希腊科学</vt:lpstr>
      <vt:lpstr>十一、希腊化（前338年以后）</vt:lpstr>
      <vt:lpstr>十一、希腊化（前338年以后）</vt:lpstr>
      <vt:lpstr>十一、希腊化（前338年以后）</vt:lpstr>
      <vt:lpstr>十一、希腊化（前338年以后）</vt:lpstr>
    </vt:vector>
  </TitlesOfParts>
  <Company>Founder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物理学与人类文明 第二讲 古希腊</dc:title>
  <dc:creator>Jean</dc:creator>
  <cp:lastModifiedBy>Su</cp:lastModifiedBy>
  <cp:revision>170</cp:revision>
  <dcterms:created xsi:type="dcterms:W3CDTF">2016-03-09T00:42:39Z</dcterms:created>
  <dcterms:modified xsi:type="dcterms:W3CDTF">2019-11-28T00:54:10Z</dcterms:modified>
</cp:coreProperties>
</file>

<file path=docProps/thumbnail.jpeg>
</file>